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68" r:id="rId2"/>
    <p:sldId id="839" r:id="rId3"/>
    <p:sldId id="860" r:id="rId4"/>
    <p:sldId id="935" r:id="rId5"/>
    <p:sldId id="930" r:id="rId6"/>
    <p:sldId id="937" r:id="rId7"/>
    <p:sldId id="943" r:id="rId8"/>
    <p:sldId id="941" r:id="rId9"/>
    <p:sldId id="940" r:id="rId10"/>
    <p:sldId id="942" r:id="rId11"/>
    <p:sldId id="904" r:id="rId12"/>
  </p:sldIdLst>
  <p:sldSz cx="9144000" cy="6858000" type="screen4x3"/>
  <p:notesSz cx="7010400" cy="92964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vkova Anastassiya I." initials="SAI" lastIdx="1" clrIdx="0">
    <p:extLst>
      <p:ext uri="{19B8F6BF-5375-455C-9EA6-DF929625EA0E}">
        <p15:presenceInfo xmlns:p15="http://schemas.microsoft.com/office/powerpoint/2012/main" xmlns="" userId="S-1-5-21-1567011825-2221179514-3766738458-403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700"/>
    <a:srgbClr val="FF5729"/>
    <a:srgbClr val="F6F2E9"/>
    <a:srgbClr val="3C4222"/>
    <a:srgbClr val="95B3D7"/>
    <a:srgbClr val="CDE6FF"/>
    <a:srgbClr val="E5F2FF"/>
    <a:srgbClr val="003366"/>
    <a:srgbClr val="ECEFE1"/>
    <a:srgbClr val="F7C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380" autoAdjust="0"/>
  </p:normalViewPr>
  <p:slideViewPr>
    <p:cSldViewPr>
      <p:cViewPr>
        <p:scale>
          <a:sx n="90" d="100"/>
          <a:sy n="90" d="100"/>
        </p:scale>
        <p:origin x="-2208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oleObject" Target="file:///\\mst-fps01\HR_Org_Dev\2018\&#1056;&#1072;&#1073;&#1086;&#1090;&#1072;%20&#1087;&#1086;%20&#1079;&#1072;&#1076;&#1072;&#1085;&#1080;&#1103;&#1084;\&#1055;&#1088;&#1077;&#1079;&#1077;&#1085;&#1090;&#1072;&#1094;&#1080;&#1103;%20&#1087;&#1086;%20&#1085;&#1086;&#1088;&#1084;&#1080;&#1088;&#1086;&#1074;&#1072;&#1085;&#1080;&#1102;\&#1057;&#1044;%20&#1095;&#1080;&#1089;&#1083;&#1077;&#1085;&#1085;&#1086;&#1089;&#1090;&#1100;%201.11.2019.xlsx" TargetMode="External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542443482255726"/>
          <c:y val="7.3937659879988987E-2"/>
          <c:w val="0.55454236316085004"/>
          <c:h val="0.5854202921980150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6E-4464-9043-34FA24375A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D6E-4464-9043-34FA24375A4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D6E-4464-9043-34FA24375A4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D6E-4464-9043-34FA24375A49}"/>
              </c:ext>
            </c:extLst>
          </c:dPt>
          <c:dPt>
            <c:idx val="4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D6E-4464-9043-34FA24375A49}"/>
              </c:ext>
            </c:extLst>
          </c:dPt>
          <c:dLbls>
            <c:dLbl>
              <c:idx val="0"/>
              <c:layout>
                <c:manualLayout>
                  <c:x val="4.7816301660926562E-2"/>
                  <c:y val="7.5482373974152814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6E-4464-9043-34FA24375A49}"/>
                </c:ext>
              </c:extLst>
            </c:dLbl>
            <c:dLbl>
              <c:idx val="1"/>
              <c:layout>
                <c:manualLayout>
                  <c:x val="-3.8250958226864694E-3"/>
                  <c:y val="2.601427706508680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6E-4464-9043-34FA24375A49}"/>
                </c:ext>
              </c:extLst>
            </c:dLbl>
            <c:dLbl>
              <c:idx val="2"/>
              <c:layout>
                <c:manualLayout>
                  <c:x val="-2.7557701922009169E-3"/>
                  <c:y val="1.258039566235882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D6E-4464-9043-34FA24375A49}"/>
                </c:ext>
              </c:extLst>
            </c:dLbl>
            <c:dLbl>
              <c:idx val="3"/>
              <c:layout>
                <c:manualLayout>
                  <c:x val="-1.1023080768803466E-2"/>
                  <c:y val="4.6127584558855972E-1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D6E-4464-9043-34FA24375A49}"/>
                </c:ext>
              </c:extLst>
            </c:dLbl>
            <c:dLbl>
              <c:idx val="4"/>
              <c:layout>
                <c:manualLayout>
                  <c:x val="-1.6534621153205212E-2"/>
                  <c:y val="-2.26447121922458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D6E-4464-9043-34FA24375A49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Лист2!$E$1:$E$5</c:f>
              <c:strCache>
                <c:ptCount val="5"/>
                <c:pt idx="0">
                  <c:v>Технологический персонал СД</c:v>
                </c:pt>
                <c:pt idx="1">
                  <c:v>Ремонт СД</c:v>
                </c:pt>
                <c:pt idx="2">
                  <c:v>Шахты УД</c:v>
                </c:pt>
                <c:pt idx="3">
                  <c:v>Подразделение поверхности УД</c:v>
                </c:pt>
                <c:pt idx="4">
                  <c:v>не охвачены</c:v>
                </c:pt>
              </c:strCache>
            </c:strRef>
          </c:cat>
          <c:val>
            <c:numRef>
              <c:f>Лист2!$F$1:$F$5</c:f>
              <c:numCache>
                <c:formatCode>#,##0</c:formatCode>
                <c:ptCount val="5"/>
                <c:pt idx="0">
                  <c:v>4866</c:v>
                </c:pt>
                <c:pt idx="1">
                  <c:v>3753</c:v>
                </c:pt>
                <c:pt idx="2">
                  <c:v>10362</c:v>
                </c:pt>
                <c:pt idx="3">
                  <c:v>2307</c:v>
                </c:pt>
                <c:pt idx="4">
                  <c:v>5845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D6E-4464-9043-34FA24375A4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"/>
          <c:y val="0.77156993035809951"/>
          <c:w val="1"/>
          <c:h val="0.2284300696419004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9525" cap="flat" cmpd="sng" algn="ctr">
      <a:noFill/>
      <a:round/>
    </a:ln>
    <a:effectLst/>
    <a:scene3d>
      <a:camera prst="orthographicFront"/>
      <a:lightRig rig="threePt" dir="t"/>
    </a:scene3d>
    <a:sp3d/>
  </c:spPr>
  <c:txPr>
    <a:bodyPr/>
    <a:lstStyle/>
    <a:p>
      <a:pPr>
        <a:defRPr sz="1600">
          <a:solidFill>
            <a:schemeClr val="tx1">
              <a:lumMod val="75000"/>
            </a:schemeClr>
          </a:solidFill>
        </a:defRPr>
      </a:pPr>
      <a:endParaRPr lang="ru-RU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90B703-B3A6-4ABE-9863-90AEB8F68CB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C6C345-012B-4B1B-AAB7-35616B156609}">
      <dgm:prSet custT="1"/>
      <dgm:spPr>
        <a:solidFill>
          <a:schemeClr val="tx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ru-RU" sz="1600" b="1" dirty="0"/>
            <a:t>Добыча угля</a:t>
          </a:r>
          <a:endParaRPr lang="ru-RU" sz="1600" dirty="0"/>
        </a:p>
      </dgm:t>
    </dgm:pt>
    <dgm:pt modelId="{4D61CF26-7F5F-424D-B381-50A85E81275E}" type="parTrans" cxnId="{F29A21CB-F1F7-4FA3-8D48-5D7ABA509F1F}">
      <dgm:prSet/>
      <dgm:spPr/>
      <dgm:t>
        <a:bodyPr/>
        <a:lstStyle/>
        <a:p>
          <a:endParaRPr lang="ru-RU" sz="1600"/>
        </a:p>
      </dgm:t>
    </dgm:pt>
    <dgm:pt modelId="{5A33059C-EB0C-4C2E-8201-2710B219B5AA}" type="sibTrans" cxnId="{F29A21CB-F1F7-4FA3-8D48-5D7ABA509F1F}">
      <dgm:prSet/>
      <dgm:spPr/>
      <dgm:t>
        <a:bodyPr/>
        <a:lstStyle/>
        <a:p>
          <a:endParaRPr lang="ru-RU" sz="1600"/>
        </a:p>
      </dgm:t>
    </dgm:pt>
    <dgm:pt modelId="{702B6809-FBDF-4E59-B4BF-0B92B418FC55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>
              <a:solidFill>
                <a:schemeClr val="tx1">
                  <a:lumMod val="75000"/>
                </a:schemeClr>
              </a:solidFill>
            </a:rPr>
            <a:t>2018</a:t>
          </a: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 – 10,0 млн. тонн</a:t>
          </a:r>
        </a:p>
      </dgm:t>
    </dgm:pt>
    <dgm:pt modelId="{E0736928-251C-42A7-AF3E-3A0CF06BAB1C}" type="parTrans" cxnId="{B90DB8FD-CE4C-4C70-B7EC-37246A909999}">
      <dgm:prSet/>
      <dgm:spPr/>
      <dgm:t>
        <a:bodyPr/>
        <a:lstStyle/>
        <a:p>
          <a:endParaRPr lang="ru-RU" sz="1600"/>
        </a:p>
      </dgm:t>
    </dgm:pt>
    <dgm:pt modelId="{0C8D8E1E-F548-4F8F-A74A-CDD300D3CDC1}" type="sibTrans" cxnId="{B90DB8FD-CE4C-4C70-B7EC-37246A909999}">
      <dgm:prSet/>
      <dgm:spPr/>
      <dgm:t>
        <a:bodyPr/>
        <a:lstStyle/>
        <a:p>
          <a:endParaRPr lang="ru-RU" sz="1600"/>
        </a:p>
      </dgm:t>
    </dgm:pt>
    <dgm:pt modelId="{63D1B1AC-9DEF-45FF-8F7C-76F582BBB997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>
              <a:solidFill>
                <a:schemeClr val="tx1">
                  <a:lumMod val="75000"/>
                </a:schemeClr>
              </a:solidFill>
            </a:rPr>
            <a:t>Факт </a:t>
          </a:r>
          <a:r>
            <a:rPr lang="en-US" sz="1600" b="1" dirty="0">
              <a:solidFill>
                <a:schemeClr val="tx1">
                  <a:lumMod val="75000"/>
                </a:schemeClr>
              </a:solidFill>
            </a:rPr>
            <a:t>10 </a:t>
          </a:r>
          <a:r>
            <a:rPr lang="ru-RU" sz="1600" b="1" dirty="0">
              <a:solidFill>
                <a:schemeClr val="tx1">
                  <a:lumMod val="75000"/>
                </a:schemeClr>
              </a:solidFill>
            </a:rPr>
            <a:t>мес. 201</a:t>
          </a:r>
          <a:r>
            <a:rPr lang="en-US" sz="1600" b="1" dirty="0">
              <a:solidFill>
                <a:schemeClr val="tx1">
                  <a:lumMod val="75000"/>
                </a:schemeClr>
              </a:solidFill>
            </a:rPr>
            <a:t>9</a:t>
          </a: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 – 7,9 млн. тонн</a:t>
          </a:r>
        </a:p>
      </dgm:t>
    </dgm:pt>
    <dgm:pt modelId="{4A711097-8BD0-49EA-98AB-E5FD3BD6092D}" type="parTrans" cxnId="{1E167027-0690-4B6C-8F43-BBBC4A0126CF}">
      <dgm:prSet/>
      <dgm:spPr/>
      <dgm:t>
        <a:bodyPr/>
        <a:lstStyle/>
        <a:p>
          <a:endParaRPr lang="ru-RU" sz="1600"/>
        </a:p>
      </dgm:t>
    </dgm:pt>
    <dgm:pt modelId="{79A0C527-56BB-4F3A-ADE2-B3793F0B78FC}" type="sibTrans" cxnId="{1E167027-0690-4B6C-8F43-BBBC4A0126CF}">
      <dgm:prSet/>
      <dgm:spPr/>
      <dgm:t>
        <a:bodyPr/>
        <a:lstStyle/>
        <a:p>
          <a:endParaRPr lang="ru-RU" sz="1600"/>
        </a:p>
      </dgm:t>
    </dgm:pt>
    <dgm:pt modelId="{5A81D4F6-7967-4901-958B-1380B877B23D}" type="pres">
      <dgm:prSet presAssocID="{5890B703-B3A6-4ABE-9863-90AEB8F68C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DF3557-609B-4D69-B6D9-4C6E475E740F}" type="pres">
      <dgm:prSet presAssocID="{68C6C345-012B-4B1B-AAB7-35616B156609}" presName="parentText" presStyleLbl="node1" presStyleIdx="0" presStyleCnt="3" custLinFactNeighborX="-353" custLinFactNeighborY="977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DBDED-B91E-4905-86DD-C1FADE9A253C}" type="pres">
      <dgm:prSet presAssocID="{5A33059C-EB0C-4C2E-8201-2710B219B5AA}" presName="spacer" presStyleCnt="0"/>
      <dgm:spPr/>
    </dgm:pt>
    <dgm:pt modelId="{179E4A51-4DAD-46C1-A238-12078098B00D}" type="pres">
      <dgm:prSet presAssocID="{702B6809-FBDF-4E59-B4BF-0B92B418FC55}" presName="parentText" presStyleLbl="node1" presStyleIdx="1" presStyleCnt="3" custLinFactNeighborX="95" custLinFactNeighborY="624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971BB-A9C0-4F3A-B130-4D279B809C4B}" type="pres">
      <dgm:prSet presAssocID="{0C8D8E1E-F548-4F8F-A74A-CDD300D3CDC1}" presName="spacer" presStyleCnt="0"/>
      <dgm:spPr/>
    </dgm:pt>
    <dgm:pt modelId="{8C506F31-60E8-4D8E-AD55-7145B7079071}" type="pres">
      <dgm:prSet presAssocID="{63D1B1AC-9DEF-45FF-8F7C-76F582BBB99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0C3EC4-B3B7-4DDE-B7F3-D46588DA2401}" type="presOf" srcId="{68C6C345-012B-4B1B-AAB7-35616B156609}" destId="{AFDF3557-609B-4D69-B6D9-4C6E475E740F}" srcOrd="0" destOrd="0" presId="urn:microsoft.com/office/officeart/2005/8/layout/vList2"/>
    <dgm:cxn modelId="{1E167027-0690-4B6C-8F43-BBBC4A0126CF}" srcId="{5890B703-B3A6-4ABE-9863-90AEB8F68CB9}" destId="{63D1B1AC-9DEF-45FF-8F7C-76F582BBB997}" srcOrd="2" destOrd="0" parTransId="{4A711097-8BD0-49EA-98AB-E5FD3BD6092D}" sibTransId="{79A0C527-56BB-4F3A-ADE2-B3793F0B78FC}"/>
    <dgm:cxn modelId="{EBC0E13A-2345-402C-A324-8E4456723ADA}" type="presOf" srcId="{5890B703-B3A6-4ABE-9863-90AEB8F68CB9}" destId="{5A81D4F6-7967-4901-958B-1380B877B23D}" srcOrd="0" destOrd="0" presId="urn:microsoft.com/office/officeart/2005/8/layout/vList2"/>
    <dgm:cxn modelId="{70A5799B-3FAE-42A6-A090-D5344DB4E8BA}" type="presOf" srcId="{702B6809-FBDF-4E59-B4BF-0B92B418FC55}" destId="{179E4A51-4DAD-46C1-A238-12078098B00D}" srcOrd="0" destOrd="0" presId="urn:microsoft.com/office/officeart/2005/8/layout/vList2"/>
    <dgm:cxn modelId="{B90DB8FD-CE4C-4C70-B7EC-37246A909999}" srcId="{5890B703-B3A6-4ABE-9863-90AEB8F68CB9}" destId="{702B6809-FBDF-4E59-B4BF-0B92B418FC55}" srcOrd="1" destOrd="0" parTransId="{E0736928-251C-42A7-AF3E-3A0CF06BAB1C}" sibTransId="{0C8D8E1E-F548-4F8F-A74A-CDD300D3CDC1}"/>
    <dgm:cxn modelId="{F29A21CB-F1F7-4FA3-8D48-5D7ABA509F1F}" srcId="{5890B703-B3A6-4ABE-9863-90AEB8F68CB9}" destId="{68C6C345-012B-4B1B-AAB7-35616B156609}" srcOrd="0" destOrd="0" parTransId="{4D61CF26-7F5F-424D-B381-50A85E81275E}" sibTransId="{5A33059C-EB0C-4C2E-8201-2710B219B5AA}"/>
    <dgm:cxn modelId="{B130FDBE-FBE4-4532-BB13-F537D32BD07E}" type="presOf" srcId="{63D1B1AC-9DEF-45FF-8F7C-76F582BBB997}" destId="{8C506F31-60E8-4D8E-AD55-7145B7079071}" srcOrd="0" destOrd="0" presId="urn:microsoft.com/office/officeart/2005/8/layout/vList2"/>
    <dgm:cxn modelId="{83E5A4C4-9084-42AA-BB51-EF3F8F37E4AB}" type="presParOf" srcId="{5A81D4F6-7967-4901-958B-1380B877B23D}" destId="{AFDF3557-609B-4D69-B6D9-4C6E475E740F}" srcOrd="0" destOrd="0" presId="urn:microsoft.com/office/officeart/2005/8/layout/vList2"/>
    <dgm:cxn modelId="{4D02DC4F-A086-4798-98D4-EF9EE3C26CBE}" type="presParOf" srcId="{5A81D4F6-7967-4901-958B-1380B877B23D}" destId="{E34DBDED-B91E-4905-86DD-C1FADE9A253C}" srcOrd="1" destOrd="0" presId="urn:microsoft.com/office/officeart/2005/8/layout/vList2"/>
    <dgm:cxn modelId="{0A1E348F-A726-4EFA-B403-0B8AB5BB0252}" type="presParOf" srcId="{5A81D4F6-7967-4901-958B-1380B877B23D}" destId="{179E4A51-4DAD-46C1-A238-12078098B00D}" srcOrd="2" destOrd="0" presId="urn:microsoft.com/office/officeart/2005/8/layout/vList2"/>
    <dgm:cxn modelId="{CCE7CE4D-0196-4FAF-BB2A-3E097FF6F141}" type="presParOf" srcId="{5A81D4F6-7967-4901-958B-1380B877B23D}" destId="{73F971BB-A9C0-4F3A-B130-4D279B809C4B}" srcOrd="3" destOrd="0" presId="urn:microsoft.com/office/officeart/2005/8/layout/vList2"/>
    <dgm:cxn modelId="{D37B4E0A-5BB9-4F7E-B864-6F400BCB9EDE}" type="presParOf" srcId="{5A81D4F6-7967-4901-958B-1380B877B23D}" destId="{8C506F31-60E8-4D8E-AD55-7145B707907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90B703-B3A6-4ABE-9863-90AEB8F68CB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C6C345-012B-4B1B-AAB7-35616B156609}">
      <dgm:prSet custT="1"/>
      <dgm:spPr>
        <a:solidFill>
          <a:schemeClr val="tx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ru-RU" sz="1400" b="1" dirty="0"/>
            <a:t>Производство жидкой стали</a:t>
          </a:r>
          <a:endParaRPr lang="ru-RU" sz="1400" dirty="0"/>
        </a:p>
      </dgm:t>
    </dgm:pt>
    <dgm:pt modelId="{4D61CF26-7F5F-424D-B381-50A85E81275E}" type="parTrans" cxnId="{F29A21CB-F1F7-4FA3-8D48-5D7ABA509F1F}">
      <dgm:prSet/>
      <dgm:spPr/>
      <dgm:t>
        <a:bodyPr/>
        <a:lstStyle/>
        <a:p>
          <a:endParaRPr lang="ru-RU" sz="1600"/>
        </a:p>
      </dgm:t>
    </dgm:pt>
    <dgm:pt modelId="{5A33059C-EB0C-4C2E-8201-2710B219B5AA}" type="sibTrans" cxnId="{F29A21CB-F1F7-4FA3-8D48-5D7ABA509F1F}">
      <dgm:prSet/>
      <dgm:spPr/>
      <dgm:t>
        <a:bodyPr/>
        <a:lstStyle/>
        <a:p>
          <a:endParaRPr lang="ru-RU" sz="1600"/>
        </a:p>
      </dgm:t>
    </dgm:pt>
    <dgm:pt modelId="{702B6809-FBDF-4E59-B4BF-0B92B418FC55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>
              <a:solidFill>
                <a:schemeClr val="tx1">
                  <a:lumMod val="75000"/>
                </a:schemeClr>
              </a:solidFill>
            </a:rPr>
            <a:t>2018</a:t>
          </a: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 – 3,3 млн. тонн</a:t>
          </a:r>
        </a:p>
      </dgm:t>
    </dgm:pt>
    <dgm:pt modelId="{E0736928-251C-42A7-AF3E-3A0CF06BAB1C}" type="parTrans" cxnId="{B90DB8FD-CE4C-4C70-B7EC-37246A909999}">
      <dgm:prSet/>
      <dgm:spPr/>
      <dgm:t>
        <a:bodyPr/>
        <a:lstStyle/>
        <a:p>
          <a:endParaRPr lang="ru-RU" sz="1600"/>
        </a:p>
      </dgm:t>
    </dgm:pt>
    <dgm:pt modelId="{0C8D8E1E-F548-4F8F-A74A-CDD300D3CDC1}" type="sibTrans" cxnId="{B90DB8FD-CE4C-4C70-B7EC-37246A909999}">
      <dgm:prSet/>
      <dgm:spPr/>
      <dgm:t>
        <a:bodyPr/>
        <a:lstStyle/>
        <a:p>
          <a:endParaRPr lang="ru-RU" sz="1600"/>
        </a:p>
      </dgm:t>
    </dgm:pt>
    <dgm:pt modelId="{63D1B1AC-9DEF-45FF-8F7C-76F582BBB997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>
              <a:solidFill>
                <a:schemeClr val="tx1">
                  <a:lumMod val="75000"/>
                </a:schemeClr>
              </a:solidFill>
            </a:rPr>
            <a:t>Факт </a:t>
          </a:r>
          <a:r>
            <a:rPr lang="en-US" sz="1600" b="1" dirty="0">
              <a:solidFill>
                <a:schemeClr val="tx1">
                  <a:lumMod val="75000"/>
                </a:schemeClr>
              </a:solidFill>
            </a:rPr>
            <a:t>10 </a:t>
          </a:r>
          <a:r>
            <a:rPr lang="ru-RU" sz="1600" b="1" dirty="0">
              <a:solidFill>
                <a:schemeClr val="tx1">
                  <a:lumMod val="75000"/>
                </a:schemeClr>
              </a:solidFill>
            </a:rPr>
            <a:t>мес. 201</a:t>
          </a:r>
          <a:r>
            <a:rPr lang="en-US" sz="1600" b="1" dirty="0">
              <a:solidFill>
                <a:schemeClr val="tx1">
                  <a:lumMod val="75000"/>
                </a:schemeClr>
              </a:solidFill>
            </a:rPr>
            <a:t>9</a:t>
          </a: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 </a:t>
          </a:r>
          <a:r>
            <a:rPr lang="ru-RU" sz="1600">
              <a:solidFill>
                <a:schemeClr val="tx1">
                  <a:lumMod val="75000"/>
                </a:schemeClr>
              </a:solidFill>
            </a:rPr>
            <a:t>– 2,8 </a:t>
          </a: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млн. тонн</a:t>
          </a:r>
        </a:p>
      </dgm:t>
    </dgm:pt>
    <dgm:pt modelId="{4A711097-8BD0-49EA-98AB-E5FD3BD6092D}" type="parTrans" cxnId="{1E167027-0690-4B6C-8F43-BBBC4A0126CF}">
      <dgm:prSet/>
      <dgm:spPr/>
      <dgm:t>
        <a:bodyPr/>
        <a:lstStyle/>
        <a:p>
          <a:endParaRPr lang="ru-RU" sz="1600"/>
        </a:p>
      </dgm:t>
    </dgm:pt>
    <dgm:pt modelId="{79A0C527-56BB-4F3A-ADE2-B3793F0B78FC}" type="sibTrans" cxnId="{1E167027-0690-4B6C-8F43-BBBC4A0126CF}">
      <dgm:prSet/>
      <dgm:spPr/>
      <dgm:t>
        <a:bodyPr/>
        <a:lstStyle/>
        <a:p>
          <a:endParaRPr lang="ru-RU" sz="1600"/>
        </a:p>
      </dgm:t>
    </dgm:pt>
    <dgm:pt modelId="{5A81D4F6-7967-4901-958B-1380B877B23D}" type="pres">
      <dgm:prSet presAssocID="{5890B703-B3A6-4ABE-9863-90AEB8F68C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DF3557-609B-4D69-B6D9-4C6E475E740F}" type="pres">
      <dgm:prSet presAssocID="{68C6C345-012B-4B1B-AAB7-35616B156609}" presName="parentText" presStyleLbl="node1" presStyleIdx="0" presStyleCnt="3" custLinFactNeighborX="-353" custLinFactNeighborY="977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DBDED-B91E-4905-86DD-C1FADE9A253C}" type="pres">
      <dgm:prSet presAssocID="{5A33059C-EB0C-4C2E-8201-2710B219B5AA}" presName="spacer" presStyleCnt="0"/>
      <dgm:spPr/>
    </dgm:pt>
    <dgm:pt modelId="{179E4A51-4DAD-46C1-A238-12078098B00D}" type="pres">
      <dgm:prSet presAssocID="{702B6809-FBDF-4E59-B4BF-0B92B418FC55}" presName="parentText" presStyleLbl="node1" presStyleIdx="1" presStyleCnt="3" custLinFactNeighborX="95" custLinFactNeighborY="624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971BB-A9C0-4F3A-B130-4D279B809C4B}" type="pres">
      <dgm:prSet presAssocID="{0C8D8E1E-F548-4F8F-A74A-CDD300D3CDC1}" presName="spacer" presStyleCnt="0"/>
      <dgm:spPr/>
    </dgm:pt>
    <dgm:pt modelId="{8C506F31-60E8-4D8E-AD55-7145B7079071}" type="pres">
      <dgm:prSet presAssocID="{63D1B1AC-9DEF-45FF-8F7C-76F582BBB99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0C3EC4-B3B7-4DDE-B7F3-D46588DA2401}" type="presOf" srcId="{68C6C345-012B-4B1B-AAB7-35616B156609}" destId="{AFDF3557-609B-4D69-B6D9-4C6E475E740F}" srcOrd="0" destOrd="0" presId="urn:microsoft.com/office/officeart/2005/8/layout/vList2"/>
    <dgm:cxn modelId="{1E167027-0690-4B6C-8F43-BBBC4A0126CF}" srcId="{5890B703-B3A6-4ABE-9863-90AEB8F68CB9}" destId="{63D1B1AC-9DEF-45FF-8F7C-76F582BBB997}" srcOrd="2" destOrd="0" parTransId="{4A711097-8BD0-49EA-98AB-E5FD3BD6092D}" sibTransId="{79A0C527-56BB-4F3A-ADE2-B3793F0B78FC}"/>
    <dgm:cxn modelId="{EBC0E13A-2345-402C-A324-8E4456723ADA}" type="presOf" srcId="{5890B703-B3A6-4ABE-9863-90AEB8F68CB9}" destId="{5A81D4F6-7967-4901-958B-1380B877B23D}" srcOrd="0" destOrd="0" presId="urn:microsoft.com/office/officeart/2005/8/layout/vList2"/>
    <dgm:cxn modelId="{70A5799B-3FAE-42A6-A090-D5344DB4E8BA}" type="presOf" srcId="{702B6809-FBDF-4E59-B4BF-0B92B418FC55}" destId="{179E4A51-4DAD-46C1-A238-12078098B00D}" srcOrd="0" destOrd="0" presId="urn:microsoft.com/office/officeart/2005/8/layout/vList2"/>
    <dgm:cxn modelId="{B90DB8FD-CE4C-4C70-B7EC-37246A909999}" srcId="{5890B703-B3A6-4ABE-9863-90AEB8F68CB9}" destId="{702B6809-FBDF-4E59-B4BF-0B92B418FC55}" srcOrd="1" destOrd="0" parTransId="{E0736928-251C-42A7-AF3E-3A0CF06BAB1C}" sibTransId="{0C8D8E1E-F548-4F8F-A74A-CDD300D3CDC1}"/>
    <dgm:cxn modelId="{F29A21CB-F1F7-4FA3-8D48-5D7ABA509F1F}" srcId="{5890B703-B3A6-4ABE-9863-90AEB8F68CB9}" destId="{68C6C345-012B-4B1B-AAB7-35616B156609}" srcOrd="0" destOrd="0" parTransId="{4D61CF26-7F5F-424D-B381-50A85E81275E}" sibTransId="{5A33059C-EB0C-4C2E-8201-2710B219B5AA}"/>
    <dgm:cxn modelId="{B130FDBE-FBE4-4532-BB13-F537D32BD07E}" type="presOf" srcId="{63D1B1AC-9DEF-45FF-8F7C-76F582BBB997}" destId="{8C506F31-60E8-4D8E-AD55-7145B7079071}" srcOrd="0" destOrd="0" presId="urn:microsoft.com/office/officeart/2005/8/layout/vList2"/>
    <dgm:cxn modelId="{83E5A4C4-9084-42AA-BB51-EF3F8F37E4AB}" type="presParOf" srcId="{5A81D4F6-7967-4901-958B-1380B877B23D}" destId="{AFDF3557-609B-4D69-B6D9-4C6E475E740F}" srcOrd="0" destOrd="0" presId="urn:microsoft.com/office/officeart/2005/8/layout/vList2"/>
    <dgm:cxn modelId="{4D02DC4F-A086-4798-98D4-EF9EE3C26CBE}" type="presParOf" srcId="{5A81D4F6-7967-4901-958B-1380B877B23D}" destId="{E34DBDED-B91E-4905-86DD-C1FADE9A253C}" srcOrd="1" destOrd="0" presId="urn:microsoft.com/office/officeart/2005/8/layout/vList2"/>
    <dgm:cxn modelId="{0A1E348F-A726-4EFA-B403-0B8AB5BB0252}" type="presParOf" srcId="{5A81D4F6-7967-4901-958B-1380B877B23D}" destId="{179E4A51-4DAD-46C1-A238-12078098B00D}" srcOrd="2" destOrd="0" presId="urn:microsoft.com/office/officeart/2005/8/layout/vList2"/>
    <dgm:cxn modelId="{CCE7CE4D-0196-4FAF-BB2A-3E097FF6F141}" type="presParOf" srcId="{5A81D4F6-7967-4901-958B-1380B877B23D}" destId="{73F971BB-A9C0-4F3A-B130-4D279B809C4B}" srcOrd="3" destOrd="0" presId="urn:microsoft.com/office/officeart/2005/8/layout/vList2"/>
    <dgm:cxn modelId="{D37B4E0A-5BB9-4F7E-B864-6F400BCB9EDE}" type="presParOf" srcId="{5A81D4F6-7967-4901-958B-1380B877B23D}" destId="{8C506F31-60E8-4D8E-AD55-7145B707907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90B703-B3A6-4ABE-9863-90AEB8F68CB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C6C345-012B-4B1B-AAB7-35616B156609}">
      <dgm:prSet custT="1"/>
      <dgm:spPr>
        <a:solidFill>
          <a:schemeClr val="tx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ru-RU" sz="1400" b="1" dirty="0"/>
            <a:t>Производство железорудного концентрата</a:t>
          </a:r>
          <a:endParaRPr lang="ru-RU" sz="1400" dirty="0"/>
        </a:p>
      </dgm:t>
    </dgm:pt>
    <dgm:pt modelId="{4D61CF26-7F5F-424D-B381-50A85E81275E}" type="parTrans" cxnId="{F29A21CB-F1F7-4FA3-8D48-5D7ABA509F1F}">
      <dgm:prSet/>
      <dgm:spPr/>
      <dgm:t>
        <a:bodyPr/>
        <a:lstStyle/>
        <a:p>
          <a:endParaRPr lang="ru-RU" sz="1600"/>
        </a:p>
      </dgm:t>
    </dgm:pt>
    <dgm:pt modelId="{5A33059C-EB0C-4C2E-8201-2710B219B5AA}" type="sibTrans" cxnId="{F29A21CB-F1F7-4FA3-8D48-5D7ABA509F1F}">
      <dgm:prSet/>
      <dgm:spPr/>
      <dgm:t>
        <a:bodyPr/>
        <a:lstStyle/>
        <a:p>
          <a:endParaRPr lang="ru-RU" sz="1600"/>
        </a:p>
      </dgm:t>
    </dgm:pt>
    <dgm:pt modelId="{702B6809-FBDF-4E59-B4BF-0B92B418FC55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>
              <a:solidFill>
                <a:schemeClr val="tx1">
                  <a:lumMod val="75000"/>
                </a:schemeClr>
              </a:solidFill>
            </a:rPr>
            <a:t>2018 </a:t>
          </a: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–</a:t>
          </a:r>
          <a:r>
            <a:rPr lang="ru-RU" sz="1600" b="1" dirty="0">
              <a:solidFill>
                <a:schemeClr val="tx1">
                  <a:lumMod val="75000"/>
                </a:schemeClr>
              </a:solidFill>
            </a:rPr>
            <a:t> </a:t>
          </a: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2,6 млн. тонн</a:t>
          </a:r>
        </a:p>
      </dgm:t>
    </dgm:pt>
    <dgm:pt modelId="{E0736928-251C-42A7-AF3E-3A0CF06BAB1C}" type="parTrans" cxnId="{B90DB8FD-CE4C-4C70-B7EC-37246A909999}">
      <dgm:prSet/>
      <dgm:spPr/>
      <dgm:t>
        <a:bodyPr/>
        <a:lstStyle/>
        <a:p>
          <a:endParaRPr lang="ru-RU" sz="1600"/>
        </a:p>
      </dgm:t>
    </dgm:pt>
    <dgm:pt modelId="{0C8D8E1E-F548-4F8F-A74A-CDD300D3CDC1}" type="sibTrans" cxnId="{B90DB8FD-CE4C-4C70-B7EC-37246A909999}">
      <dgm:prSet/>
      <dgm:spPr/>
      <dgm:t>
        <a:bodyPr/>
        <a:lstStyle/>
        <a:p>
          <a:endParaRPr lang="ru-RU" sz="1600"/>
        </a:p>
      </dgm:t>
    </dgm:pt>
    <dgm:pt modelId="{63D1B1AC-9DEF-45FF-8F7C-76F582BBB997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>
              <a:solidFill>
                <a:schemeClr val="tx1">
                  <a:lumMod val="75000"/>
                </a:schemeClr>
              </a:solidFill>
            </a:rPr>
            <a:t>Факт </a:t>
          </a:r>
          <a:r>
            <a:rPr lang="en-US" sz="1600" b="1" dirty="0">
              <a:solidFill>
                <a:schemeClr val="tx1">
                  <a:lumMod val="75000"/>
                </a:schemeClr>
              </a:solidFill>
            </a:rPr>
            <a:t>10 </a:t>
          </a:r>
          <a:r>
            <a:rPr lang="ru-RU" sz="1600" b="1" dirty="0">
              <a:solidFill>
                <a:schemeClr val="tx1">
                  <a:lumMod val="75000"/>
                </a:schemeClr>
              </a:solidFill>
            </a:rPr>
            <a:t>мес. 201</a:t>
          </a:r>
          <a:r>
            <a:rPr lang="en-US" sz="1600" b="1" dirty="0">
              <a:solidFill>
                <a:schemeClr val="tx1">
                  <a:lumMod val="75000"/>
                </a:schemeClr>
              </a:solidFill>
            </a:rPr>
            <a:t>9</a:t>
          </a: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 –</a:t>
          </a:r>
          <a:r>
            <a:rPr lang="en-US" sz="1600" dirty="0">
              <a:solidFill>
                <a:schemeClr val="tx1">
                  <a:lumMod val="75000"/>
                </a:schemeClr>
              </a:solidFill>
            </a:rPr>
            <a:t> 2,1 </a:t>
          </a: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млн. тонн</a:t>
          </a:r>
        </a:p>
      </dgm:t>
    </dgm:pt>
    <dgm:pt modelId="{4A711097-8BD0-49EA-98AB-E5FD3BD6092D}" type="parTrans" cxnId="{1E167027-0690-4B6C-8F43-BBBC4A0126CF}">
      <dgm:prSet/>
      <dgm:spPr/>
      <dgm:t>
        <a:bodyPr/>
        <a:lstStyle/>
        <a:p>
          <a:endParaRPr lang="ru-RU" sz="1600"/>
        </a:p>
      </dgm:t>
    </dgm:pt>
    <dgm:pt modelId="{79A0C527-56BB-4F3A-ADE2-B3793F0B78FC}" type="sibTrans" cxnId="{1E167027-0690-4B6C-8F43-BBBC4A0126CF}">
      <dgm:prSet/>
      <dgm:spPr/>
      <dgm:t>
        <a:bodyPr/>
        <a:lstStyle/>
        <a:p>
          <a:endParaRPr lang="ru-RU" sz="1600"/>
        </a:p>
      </dgm:t>
    </dgm:pt>
    <dgm:pt modelId="{5A81D4F6-7967-4901-958B-1380B877B23D}" type="pres">
      <dgm:prSet presAssocID="{5890B703-B3A6-4ABE-9863-90AEB8F68C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DF3557-609B-4D69-B6D9-4C6E475E740F}" type="pres">
      <dgm:prSet presAssocID="{68C6C345-012B-4B1B-AAB7-35616B156609}" presName="parentText" presStyleLbl="node1" presStyleIdx="0" presStyleCnt="3" custLinFactNeighborX="-353" custLinFactNeighborY="977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DBDED-B91E-4905-86DD-C1FADE9A253C}" type="pres">
      <dgm:prSet presAssocID="{5A33059C-EB0C-4C2E-8201-2710B219B5AA}" presName="spacer" presStyleCnt="0"/>
      <dgm:spPr/>
    </dgm:pt>
    <dgm:pt modelId="{179E4A51-4DAD-46C1-A238-12078098B00D}" type="pres">
      <dgm:prSet presAssocID="{702B6809-FBDF-4E59-B4BF-0B92B418FC55}" presName="parentText" presStyleLbl="node1" presStyleIdx="1" presStyleCnt="3" custLinFactY="737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971BB-A9C0-4F3A-B130-4D279B809C4B}" type="pres">
      <dgm:prSet presAssocID="{0C8D8E1E-F548-4F8F-A74A-CDD300D3CDC1}" presName="spacer" presStyleCnt="0"/>
      <dgm:spPr/>
    </dgm:pt>
    <dgm:pt modelId="{8C506F31-60E8-4D8E-AD55-7145B7079071}" type="pres">
      <dgm:prSet presAssocID="{63D1B1AC-9DEF-45FF-8F7C-76F582BBB997}" presName="parentText" presStyleLbl="node1" presStyleIdx="2" presStyleCnt="3" custLinFactY="287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0C3EC4-B3B7-4DDE-B7F3-D46588DA2401}" type="presOf" srcId="{68C6C345-012B-4B1B-AAB7-35616B156609}" destId="{AFDF3557-609B-4D69-B6D9-4C6E475E740F}" srcOrd="0" destOrd="0" presId="urn:microsoft.com/office/officeart/2005/8/layout/vList2"/>
    <dgm:cxn modelId="{1E167027-0690-4B6C-8F43-BBBC4A0126CF}" srcId="{5890B703-B3A6-4ABE-9863-90AEB8F68CB9}" destId="{63D1B1AC-9DEF-45FF-8F7C-76F582BBB997}" srcOrd="2" destOrd="0" parTransId="{4A711097-8BD0-49EA-98AB-E5FD3BD6092D}" sibTransId="{79A0C527-56BB-4F3A-ADE2-B3793F0B78FC}"/>
    <dgm:cxn modelId="{EBC0E13A-2345-402C-A324-8E4456723ADA}" type="presOf" srcId="{5890B703-B3A6-4ABE-9863-90AEB8F68CB9}" destId="{5A81D4F6-7967-4901-958B-1380B877B23D}" srcOrd="0" destOrd="0" presId="urn:microsoft.com/office/officeart/2005/8/layout/vList2"/>
    <dgm:cxn modelId="{70A5799B-3FAE-42A6-A090-D5344DB4E8BA}" type="presOf" srcId="{702B6809-FBDF-4E59-B4BF-0B92B418FC55}" destId="{179E4A51-4DAD-46C1-A238-12078098B00D}" srcOrd="0" destOrd="0" presId="urn:microsoft.com/office/officeart/2005/8/layout/vList2"/>
    <dgm:cxn modelId="{B90DB8FD-CE4C-4C70-B7EC-37246A909999}" srcId="{5890B703-B3A6-4ABE-9863-90AEB8F68CB9}" destId="{702B6809-FBDF-4E59-B4BF-0B92B418FC55}" srcOrd="1" destOrd="0" parTransId="{E0736928-251C-42A7-AF3E-3A0CF06BAB1C}" sibTransId="{0C8D8E1E-F548-4F8F-A74A-CDD300D3CDC1}"/>
    <dgm:cxn modelId="{F29A21CB-F1F7-4FA3-8D48-5D7ABA509F1F}" srcId="{5890B703-B3A6-4ABE-9863-90AEB8F68CB9}" destId="{68C6C345-012B-4B1B-AAB7-35616B156609}" srcOrd="0" destOrd="0" parTransId="{4D61CF26-7F5F-424D-B381-50A85E81275E}" sibTransId="{5A33059C-EB0C-4C2E-8201-2710B219B5AA}"/>
    <dgm:cxn modelId="{B130FDBE-FBE4-4532-BB13-F537D32BD07E}" type="presOf" srcId="{63D1B1AC-9DEF-45FF-8F7C-76F582BBB997}" destId="{8C506F31-60E8-4D8E-AD55-7145B7079071}" srcOrd="0" destOrd="0" presId="urn:microsoft.com/office/officeart/2005/8/layout/vList2"/>
    <dgm:cxn modelId="{83E5A4C4-9084-42AA-BB51-EF3F8F37E4AB}" type="presParOf" srcId="{5A81D4F6-7967-4901-958B-1380B877B23D}" destId="{AFDF3557-609B-4D69-B6D9-4C6E475E740F}" srcOrd="0" destOrd="0" presId="urn:microsoft.com/office/officeart/2005/8/layout/vList2"/>
    <dgm:cxn modelId="{4D02DC4F-A086-4798-98D4-EF9EE3C26CBE}" type="presParOf" srcId="{5A81D4F6-7967-4901-958B-1380B877B23D}" destId="{E34DBDED-B91E-4905-86DD-C1FADE9A253C}" srcOrd="1" destOrd="0" presId="urn:microsoft.com/office/officeart/2005/8/layout/vList2"/>
    <dgm:cxn modelId="{0A1E348F-A726-4EFA-B403-0B8AB5BB0252}" type="presParOf" srcId="{5A81D4F6-7967-4901-958B-1380B877B23D}" destId="{179E4A51-4DAD-46C1-A238-12078098B00D}" srcOrd="2" destOrd="0" presId="urn:microsoft.com/office/officeart/2005/8/layout/vList2"/>
    <dgm:cxn modelId="{CCE7CE4D-0196-4FAF-BB2A-3E097FF6F141}" type="presParOf" srcId="{5A81D4F6-7967-4901-958B-1380B877B23D}" destId="{73F971BB-A9C0-4F3A-B130-4D279B809C4B}" srcOrd="3" destOrd="0" presId="urn:microsoft.com/office/officeart/2005/8/layout/vList2"/>
    <dgm:cxn modelId="{D37B4E0A-5BB9-4F7E-B864-6F400BCB9EDE}" type="presParOf" srcId="{5A81D4F6-7967-4901-958B-1380B877B23D}" destId="{8C506F31-60E8-4D8E-AD55-7145B7079071}" srcOrd="4" destOrd="0" presId="urn:microsoft.com/office/officeart/2005/8/layout/vList2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2D872E-9FB6-4263-AB39-5DF725AE66D5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322455-6CA7-407D-8FC4-DE6E2A56B9D3}">
      <dgm:prSet phldrT="[Текст]" custT="1"/>
      <dgm:spPr>
        <a:solidFill>
          <a:schemeClr val="bg1"/>
        </a:solidFill>
        <a:ln>
          <a:solidFill>
            <a:schemeClr val="tx1">
              <a:lumMod val="20000"/>
              <a:lumOff val="8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Clr>
              <a:schemeClr val="tx2"/>
            </a:buClr>
            <a:buFont typeface="+mj-lt"/>
            <a:buAutoNum type="arabicPeriod"/>
          </a:pPr>
          <a:r>
            <a:rPr lang="ru-RU" altLang="ru-RU" sz="1600" b="0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-</a:t>
          </a:r>
          <a:r>
            <a:rPr lang="ru-RU" altLang="ru-RU" sz="1600" b="1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 </a:t>
          </a:r>
          <a:r>
            <a:rPr lang="ru-RU" altLang="ru-RU" sz="1600" b="0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Нормы труда</a:t>
          </a:r>
        </a:p>
        <a:p>
          <a:pPr>
            <a:buFont typeface="Wingdings" panose="05000000000000000000" pitchFamily="2" charset="2"/>
            <a:buNone/>
          </a:pPr>
          <a:r>
            <a:rPr lang="ru-RU" altLang="ru-RU" sz="1600" b="0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- Расчеты численности на вновь вводимые объекты</a:t>
          </a:r>
        </a:p>
        <a:p>
          <a:pPr>
            <a:buFont typeface="Wingdings" panose="05000000000000000000" pitchFamily="2" charset="2"/>
            <a:buNone/>
          </a:pPr>
          <a:r>
            <a:rPr lang="ru-RU" sz="1600" b="0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- Карты организации труда</a:t>
          </a:r>
          <a:endParaRPr lang="ru-RU" sz="1600" b="0" i="0" dirty="0">
            <a:solidFill>
              <a:schemeClr val="tx1">
                <a:lumMod val="75000"/>
              </a:schemeClr>
            </a:solidFill>
          </a:endParaRPr>
        </a:p>
      </dgm:t>
    </dgm:pt>
    <dgm:pt modelId="{0B2FCAB1-113E-4EF4-841D-9F95F0A4EE40}" type="parTrans" cxnId="{FF7EADD2-CFF0-4536-8AD9-149FD3920ECB}">
      <dgm:prSet/>
      <dgm:spPr/>
      <dgm:t>
        <a:bodyPr/>
        <a:lstStyle/>
        <a:p>
          <a:endParaRPr lang="ru-RU"/>
        </a:p>
      </dgm:t>
    </dgm:pt>
    <dgm:pt modelId="{DB22993A-CFB3-4F3F-89DD-715812755555}" type="sibTrans" cxnId="{FF7EADD2-CFF0-4536-8AD9-149FD3920ECB}">
      <dgm:prSet/>
      <dgm:spPr/>
      <dgm:t>
        <a:bodyPr/>
        <a:lstStyle/>
        <a:p>
          <a:endParaRPr lang="ru-RU"/>
        </a:p>
      </dgm:t>
    </dgm:pt>
    <dgm:pt modelId="{F79DDC88-E80F-4998-8EE3-C5E136D49842}">
      <dgm:prSet phldrT="[Текст]" custT="1"/>
      <dgm:spPr>
        <a:solidFill>
          <a:schemeClr val="bg1"/>
        </a:solidFill>
        <a:ln>
          <a:solidFill>
            <a:schemeClr val="tx1">
              <a:lumMod val="20000"/>
              <a:lumOff val="8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ru-RU" altLang="ru-RU" sz="1600" b="1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- </a:t>
          </a:r>
          <a:r>
            <a:rPr lang="ru-RU" altLang="ru-RU" sz="1600" b="0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Штатные расписания подразделений </a:t>
          </a:r>
        </a:p>
        <a:p>
          <a:pPr>
            <a:buFont typeface="Wingdings" panose="05000000000000000000" pitchFamily="2" charset="2"/>
            <a:buChar char="ü"/>
          </a:pPr>
          <a:r>
            <a:rPr lang="ru-RU" altLang="ru-RU" sz="1600" b="0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АО «АрселорМиттал Темиртау»</a:t>
          </a:r>
          <a:endParaRPr lang="ru-RU" sz="1600" b="0" i="0" dirty="0">
            <a:solidFill>
              <a:schemeClr val="tx1">
                <a:lumMod val="75000"/>
              </a:schemeClr>
            </a:solidFill>
          </a:endParaRPr>
        </a:p>
      </dgm:t>
    </dgm:pt>
    <dgm:pt modelId="{911AF6ED-828B-49EF-8225-FC8FEF229C13}" type="parTrans" cxnId="{FB8FA216-1DF7-427E-9416-7359695013F8}">
      <dgm:prSet/>
      <dgm:spPr/>
      <dgm:t>
        <a:bodyPr/>
        <a:lstStyle/>
        <a:p>
          <a:endParaRPr lang="ru-RU"/>
        </a:p>
      </dgm:t>
    </dgm:pt>
    <dgm:pt modelId="{16DF23D0-4811-4B04-A639-2A83551B0CE3}" type="sibTrans" cxnId="{FB8FA216-1DF7-427E-9416-7359695013F8}">
      <dgm:prSet/>
      <dgm:spPr/>
      <dgm:t>
        <a:bodyPr/>
        <a:lstStyle/>
        <a:p>
          <a:endParaRPr lang="ru-RU"/>
        </a:p>
      </dgm:t>
    </dgm:pt>
    <dgm:pt modelId="{3FDCCF8F-BBF0-4EEC-B019-2BFA62A8A342}">
      <dgm:prSet phldrT="[Текст]" custT="1"/>
      <dgm:spPr>
        <a:solidFill>
          <a:schemeClr val="bg1"/>
        </a:solidFill>
        <a:ln>
          <a:solidFill>
            <a:schemeClr val="tx1">
              <a:lumMod val="20000"/>
              <a:lumOff val="8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ru-RU" altLang="ru-RU" sz="1600" b="1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- </a:t>
          </a:r>
          <a:r>
            <a:rPr lang="ru-RU" altLang="ru-RU" sz="1600" b="0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Схемы организационных структур  управления подразделений </a:t>
          </a:r>
        </a:p>
        <a:p>
          <a:pPr>
            <a:buFont typeface="Wingdings" panose="05000000000000000000" pitchFamily="2" charset="2"/>
            <a:buChar char="ü"/>
          </a:pPr>
          <a:r>
            <a:rPr lang="ru-RU" altLang="ru-RU" sz="1600" b="0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АО «</a:t>
          </a:r>
          <a:r>
            <a:rPr lang="ru-RU" altLang="ru-RU" sz="1600" b="0" i="0" dirty="0" err="1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АрселорМиттал</a:t>
          </a:r>
          <a:r>
            <a:rPr lang="ru-RU" altLang="ru-RU" sz="1600" b="0" i="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 Темиртау»</a:t>
          </a:r>
          <a:endParaRPr lang="ru-RU" sz="1600" b="0" i="0" dirty="0">
            <a:solidFill>
              <a:schemeClr val="tx1">
                <a:lumMod val="75000"/>
              </a:schemeClr>
            </a:solidFill>
          </a:endParaRPr>
        </a:p>
      </dgm:t>
    </dgm:pt>
    <dgm:pt modelId="{B0F4612E-D1E3-4120-B836-3A67E06E7087}" type="parTrans" cxnId="{4D831F7D-4BE0-440F-B3C8-D43EA7C3D1D4}">
      <dgm:prSet/>
      <dgm:spPr/>
      <dgm:t>
        <a:bodyPr/>
        <a:lstStyle/>
        <a:p>
          <a:endParaRPr lang="ru-RU"/>
        </a:p>
      </dgm:t>
    </dgm:pt>
    <dgm:pt modelId="{024259C8-2BE4-4661-AA97-AB50E8F68DAA}" type="sibTrans" cxnId="{4D831F7D-4BE0-440F-B3C8-D43EA7C3D1D4}">
      <dgm:prSet/>
      <dgm:spPr/>
      <dgm:t>
        <a:bodyPr/>
        <a:lstStyle/>
        <a:p>
          <a:endParaRPr lang="ru-RU"/>
        </a:p>
      </dgm:t>
    </dgm:pt>
    <dgm:pt modelId="{CA607819-784E-4D7E-91FA-45CA78D3431F}">
      <dgm:prSet phldrT="[Текст]" custT="1"/>
      <dgm:spPr>
        <a:solidFill>
          <a:schemeClr val="tx2"/>
        </a:solidFill>
        <a:ln>
          <a:solidFill>
            <a:schemeClr val="tx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Основные документы, издаваемые в рамках нормирования:</a:t>
          </a:r>
        </a:p>
      </dgm:t>
    </dgm:pt>
    <dgm:pt modelId="{496946D2-4EEB-42CA-BB6B-7C10F9D1ACC2}" type="sibTrans" cxnId="{E125633B-3617-443D-8383-8EF325F9F132}">
      <dgm:prSet/>
      <dgm:spPr/>
      <dgm:t>
        <a:bodyPr/>
        <a:lstStyle/>
        <a:p>
          <a:endParaRPr lang="ru-RU"/>
        </a:p>
      </dgm:t>
    </dgm:pt>
    <dgm:pt modelId="{FEBF7490-51EC-481C-81CC-060ADB53C432}" type="parTrans" cxnId="{E125633B-3617-443D-8383-8EF325F9F132}">
      <dgm:prSet/>
      <dgm:spPr/>
      <dgm:t>
        <a:bodyPr/>
        <a:lstStyle/>
        <a:p>
          <a:endParaRPr lang="ru-RU"/>
        </a:p>
      </dgm:t>
    </dgm:pt>
    <dgm:pt modelId="{FDB83444-1F9A-4D76-9F89-9262861633D5}" type="pres">
      <dgm:prSet presAssocID="{4D2D872E-9FB6-4263-AB39-5DF725AE66D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9DBBC6-DD13-400D-A85A-C3C230253D3D}" type="pres">
      <dgm:prSet presAssocID="{CA607819-784E-4D7E-91FA-45CA78D3431F}" presName="roof" presStyleLbl="dkBgShp" presStyleIdx="0" presStyleCnt="2" custScaleY="46047" custLinFactNeighborX="0" custLinFactNeighborY="13613"/>
      <dgm:spPr/>
      <dgm:t>
        <a:bodyPr/>
        <a:lstStyle/>
        <a:p>
          <a:endParaRPr lang="ru-RU"/>
        </a:p>
      </dgm:t>
    </dgm:pt>
    <dgm:pt modelId="{E35B5841-66B4-4075-85B1-6527E73DB460}" type="pres">
      <dgm:prSet presAssocID="{CA607819-784E-4D7E-91FA-45CA78D3431F}" presName="pillars" presStyleCnt="0"/>
      <dgm:spPr/>
    </dgm:pt>
    <dgm:pt modelId="{C614475D-A65B-446F-BE1F-786C2F6D8E71}" type="pres">
      <dgm:prSet presAssocID="{CA607819-784E-4D7E-91FA-45CA78D3431F}" presName="pillar1" presStyleLbl="node1" presStyleIdx="0" presStyleCnt="3" custScaleX="114492" custScaleY="123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966485-6908-4EAB-A2C0-4B7320BECA98}" type="pres">
      <dgm:prSet presAssocID="{F79DDC88-E80F-4998-8EE3-C5E136D49842}" presName="pillarX" presStyleLbl="node1" presStyleIdx="1" presStyleCnt="3" custScaleX="99049" custScaleY="123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199CC8-3B2E-4E1A-BB12-6C6705AC5E78}" type="pres">
      <dgm:prSet presAssocID="{3FDCCF8F-BBF0-4EEC-B019-2BFA62A8A342}" presName="pillarX" presStyleLbl="node1" presStyleIdx="2" presStyleCnt="3" custScaleX="103435" custScaleY="123722" custLinFactNeighborX="1157" custLinFactNeighborY="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D61891-5B2B-4076-9257-CCAE6270CA59}" type="pres">
      <dgm:prSet presAssocID="{CA607819-784E-4D7E-91FA-45CA78D3431F}" presName="base" presStyleLbl="dkBgShp" presStyleIdx="1" presStyleCnt="2"/>
      <dgm:spPr>
        <a:noFill/>
      </dgm:spPr>
    </dgm:pt>
  </dgm:ptLst>
  <dgm:cxnLst>
    <dgm:cxn modelId="{819502B7-BDFC-4FCF-979A-4FBDD01FBA57}" type="presOf" srcId="{4D2D872E-9FB6-4263-AB39-5DF725AE66D5}" destId="{FDB83444-1F9A-4D76-9F89-9262861633D5}" srcOrd="0" destOrd="0" presId="urn:microsoft.com/office/officeart/2005/8/layout/hList3"/>
    <dgm:cxn modelId="{929FC7F6-86F2-4FC2-B709-0DB096EDA9CB}" type="presOf" srcId="{3FDCCF8F-BBF0-4EEC-B019-2BFA62A8A342}" destId="{1C199CC8-3B2E-4E1A-BB12-6C6705AC5E78}" srcOrd="0" destOrd="0" presId="urn:microsoft.com/office/officeart/2005/8/layout/hList3"/>
    <dgm:cxn modelId="{FF7EADD2-CFF0-4536-8AD9-149FD3920ECB}" srcId="{CA607819-784E-4D7E-91FA-45CA78D3431F}" destId="{14322455-6CA7-407D-8FC4-DE6E2A56B9D3}" srcOrd="0" destOrd="0" parTransId="{0B2FCAB1-113E-4EF4-841D-9F95F0A4EE40}" sibTransId="{DB22993A-CFB3-4F3F-89DD-715812755555}"/>
    <dgm:cxn modelId="{25EB2527-9403-485C-A657-6D4A797EADB2}" type="presOf" srcId="{CA607819-784E-4D7E-91FA-45CA78D3431F}" destId="{7F9DBBC6-DD13-400D-A85A-C3C230253D3D}" srcOrd="0" destOrd="0" presId="urn:microsoft.com/office/officeart/2005/8/layout/hList3"/>
    <dgm:cxn modelId="{25982BAC-071B-40D3-9A8D-4D17DCCB73DE}" type="presOf" srcId="{14322455-6CA7-407D-8FC4-DE6E2A56B9D3}" destId="{C614475D-A65B-446F-BE1F-786C2F6D8E71}" srcOrd="0" destOrd="0" presId="urn:microsoft.com/office/officeart/2005/8/layout/hList3"/>
    <dgm:cxn modelId="{4D831F7D-4BE0-440F-B3C8-D43EA7C3D1D4}" srcId="{CA607819-784E-4D7E-91FA-45CA78D3431F}" destId="{3FDCCF8F-BBF0-4EEC-B019-2BFA62A8A342}" srcOrd="2" destOrd="0" parTransId="{B0F4612E-D1E3-4120-B836-3A67E06E7087}" sibTransId="{024259C8-2BE4-4661-AA97-AB50E8F68DAA}"/>
    <dgm:cxn modelId="{E125633B-3617-443D-8383-8EF325F9F132}" srcId="{4D2D872E-9FB6-4263-AB39-5DF725AE66D5}" destId="{CA607819-784E-4D7E-91FA-45CA78D3431F}" srcOrd="0" destOrd="0" parTransId="{FEBF7490-51EC-481C-81CC-060ADB53C432}" sibTransId="{496946D2-4EEB-42CA-BB6B-7C10F9D1ACC2}"/>
    <dgm:cxn modelId="{FB8FA216-1DF7-427E-9416-7359695013F8}" srcId="{CA607819-784E-4D7E-91FA-45CA78D3431F}" destId="{F79DDC88-E80F-4998-8EE3-C5E136D49842}" srcOrd="1" destOrd="0" parTransId="{911AF6ED-828B-49EF-8225-FC8FEF229C13}" sibTransId="{16DF23D0-4811-4B04-A639-2A83551B0CE3}"/>
    <dgm:cxn modelId="{E31B01F7-BBBE-40DA-A01C-8C4E66345F86}" type="presOf" srcId="{F79DDC88-E80F-4998-8EE3-C5E136D49842}" destId="{49966485-6908-4EAB-A2C0-4B7320BECA98}" srcOrd="0" destOrd="0" presId="urn:microsoft.com/office/officeart/2005/8/layout/hList3"/>
    <dgm:cxn modelId="{2EC59105-D318-49A5-AAB4-E0FB2ED4B262}" type="presParOf" srcId="{FDB83444-1F9A-4D76-9F89-9262861633D5}" destId="{7F9DBBC6-DD13-400D-A85A-C3C230253D3D}" srcOrd="0" destOrd="0" presId="urn:microsoft.com/office/officeart/2005/8/layout/hList3"/>
    <dgm:cxn modelId="{48D7BC6A-D500-4948-ACE1-ACA543A62337}" type="presParOf" srcId="{FDB83444-1F9A-4D76-9F89-9262861633D5}" destId="{E35B5841-66B4-4075-85B1-6527E73DB460}" srcOrd="1" destOrd="0" presId="urn:microsoft.com/office/officeart/2005/8/layout/hList3"/>
    <dgm:cxn modelId="{8BDD8F5D-10BC-46F6-A0B1-CC94AFE58D08}" type="presParOf" srcId="{E35B5841-66B4-4075-85B1-6527E73DB460}" destId="{C614475D-A65B-446F-BE1F-786C2F6D8E71}" srcOrd="0" destOrd="0" presId="urn:microsoft.com/office/officeart/2005/8/layout/hList3"/>
    <dgm:cxn modelId="{76704D27-FDB0-4019-B6CD-B4380472D24F}" type="presParOf" srcId="{E35B5841-66B4-4075-85B1-6527E73DB460}" destId="{49966485-6908-4EAB-A2C0-4B7320BECA98}" srcOrd="1" destOrd="0" presId="urn:microsoft.com/office/officeart/2005/8/layout/hList3"/>
    <dgm:cxn modelId="{5A56A1BF-03A1-4F6C-88E9-FB34DCFFD8DB}" type="presParOf" srcId="{E35B5841-66B4-4075-85B1-6527E73DB460}" destId="{1C199CC8-3B2E-4E1A-BB12-6C6705AC5E78}" srcOrd="2" destOrd="0" presId="urn:microsoft.com/office/officeart/2005/8/layout/hList3"/>
    <dgm:cxn modelId="{6B4E6E9E-6B43-48DA-905F-076F69FC14E8}" type="presParOf" srcId="{FDB83444-1F9A-4D76-9F89-9262861633D5}" destId="{80D61891-5B2B-4076-9257-CCAE6270CA59}" srcOrd="2" destOrd="0" presId="urn:microsoft.com/office/officeart/2005/8/layout/hList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662EC7-59F3-4240-930F-85376D980684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DDF0F-1A1E-4C0F-BD6A-0C105A8E7488}">
      <dgm:prSet custT="1"/>
      <dgm:spPr>
        <a:solidFill>
          <a:schemeClr val="accent3"/>
        </a:solidFill>
        <a:ln>
          <a:solidFill>
            <a:schemeClr val="tx1">
              <a:lumMod val="40000"/>
              <a:lumOff val="6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gm:spPr>
      <dgm:t>
        <a:bodyPr/>
        <a:lstStyle/>
        <a:p>
          <a:r>
            <a:rPr lang="ru-RU" sz="2600" b="1" dirty="0">
              <a:solidFill>
                <a:schemeClr val="tx2"/>
              </a:solidFill>
              <a:sym typeface="Wingdings 2" panose="05020102010507070707" pitchFamily="18" charset="2"/>
            </a:rPr>
            <a:t></a:t>
          </a:r>
          <a:r>
            <a:rPr lang="ru-RU" sz="1800" b="1" dirty="0">
              <a:solidFill>
                <a:schemeClr val="tx2"/>
              </a:solidFill>
              <a:sym typeface="Wingdings 2" panose="05020102010507070707" pitchFamily="18" charset="2"/>
            </a:rPr>
            <a:t> 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</a:rPr>
            <a:t>Нормативы численности персонала:</a:t>
          </a:r>
        </a:p>
      </dgm:t>
    </dgm:pt>
    <dgm:pt modelId="{7EE26021-FBD0-4495-8F8F-FA9EF7FC240F}" type="parTrans" cxnId="{89D9ADF3-D744-4CFA-8893-FB344ACA95AC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C72FA44D-95E9-4291-92FF-CD660E5B1EC8}" type="sibTrans" cxnId="{89D9ADF3-D744-4CFA-8893-FB344ACA95AC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5FD7BA6D-C1FC-4447-B3DB-CDEEAAA73A19}">
      <dgm:prSet custT="1"/>
      <dgm:spPr>
        <a:solidFill>
          <a:schemeClr val="accent3"/>
        </a:solidFill>
        <a:ln>
          <a:solidFill>
            <a:schemeClr val="tx1">
              <a:lumMod val="20000"/>
              <a:lumOff val="8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50000"/>
            </a:lnSpc>
          </a:pP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Прокатного производства</a:t>
          </a:r>
        </a:p>
      </dgm:t>
    </dgm:pt>
    <dgm:pt modelId="{6CE49B9F-A6B6-48BE-915C-90E96F969AD2}" type="parTrans" cxnId="{D0F6CEAC-C426-45B2-8468-736C6340ADA6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9FD440F5-57C2-4D99-BA52-4AC4B2999428}" type="sibTrans" cxnId="{D0F6CEAC-C426-45B2-8468-736C6340ADA6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1F4E4D4A-DA7D-4ABA-B68B-D32BE83E8DD2}">
      <dgm:prSet custT="1"/>
      <dgm:spPr>
        <a:solidFill>
          <a:schemeClr val="accent3"/>
        </a:solidFill>
        <a:ln>
          <a:solidFill>
            <a:schemeClr val="tx1">
              <a:lumMod val="20000"/>
              <a:lumOff val="8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50000"/>
            </a:lnSpc>
          </a:pP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Коксохимического производства</a:t>
          </a:r>
        </a:p>
      </dgm:t>
    </dgm:pt>
    <dgm:pt modelId="{8FCBB5CB-3A7A-49E7-B40C-26940E1DE41B}" type="parTrans" cxnId="{4D08D388-8732-42DF-9B8D-22B3D6216454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7A26EAB4-A72D-4393-9A28-3AAE8911C2BC}" type="sibTrans" cxnId="{4D08D388-8732-42DF-9B8D-22B3D6216454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0E25AC24-4CC6-4765-80D5-F2611872059E}">
      <dgm:prSet custT="1"/>
      <dgm:spPr>
        <a:solidFill>
          <a:schemeClr val="accent3"/>
        </a:solidFill>
        <a:ln>
          <a:solidFill>
            <a:schemeClr val="tx1">
              <a:lumMod val="20000"/>
              <a:lumOff val="8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50000"/>
            </a:lnSpc>
          </a:pP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Конвертерного цеха;</a:t>
          </a:r>
        </a:p>
      </dgm:t>
    </dgm:pt>
    <dgm:pt modelId="{AA98A539-0756-46B0-BD3B-835215D377AE}" type="parTrans" cxnId="{873AD197-B4D7-42A4-9B00-A4021D23E0EF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A6084388-6548-4AED-96A6-ADBCD13EEF4B}" type="sibTrans" cxnId="{873AD197-B4D7-42A4-9B00-A4021D23E0EF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BB6470BF-8E97-43A1-9588-107C50C51EEE}">
      <dgm:prSet custT="1"/>
      <dgm:spPr>
        <a:solidFill>
          <a:schemeClr val="accent3"/>
        </a:solidFill>
        <a:ln>
          <a:solidFill>
            <a:schemeClr val="tx1">
              <a:lumMod val="20000"/>
              <a:lumOff val="8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50000"/>
            </a:lnSpc>
          </a:pPr>
          <a:r>
            <a:rPr lang="ru-RU" sz="1600" dirty="0" err="1">
              <a:solidFill>
                <a:schemeClr val="tx1">
                  <a:lumMod val="75000"/>
                </a:schemeClr>
              </a:solidFill>
            </a:rPr>
            <a:t>Аглодоменного</a:t>
          </a: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 производства</a:t>
          </a:r>
        </a:p>
      </dgm:t>
    </dgm:pt>
    <dgm:pt modelId="{8B9A59A8-11A9-40A4-9A18-B4EA08F12F71}" type="parTrans" cxnId="{54901FDA-E226-4FC7-AC92-F990C338EBEB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A3C5BDF6-609F-4C60-8B41-B1961C03282C}" type="sibTrans" cxnId="{54901FDA-E226-4FC7-AC92-F990C338EBEB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356DAC44-5578-46B3-9A8E-3E60666C23F0}">
      <dgm:prSet custT="1"/>
      <dgm:spPr>
        <a:solidFill>
          <a:schemeClr val="accent3"/>
        </a:solidFill>
        <a:ln>
          <a:solidFill>
            <a:schemeClr val="tx1">
              <a:lumMod val="20000"/>
              <a:lumOff val="8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50000"/>
            </a:lnSpc>
          </a:pP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Копрового цеха и цеха обжига известняка</a:t>
          </a:r>
        </a:p>
      </dgm:t>
    </dgm:pt>
    <dgm:pt modelId="{0F07043D-A02C-4345-80E6-9C3320BE88AA}" type="parTrans" cxnId="{1B60B106-6159-44C4-A75D-B794D6A8CB5F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AA1D8232-3D27-468D-96EB-367DB6D0FE92}" type="sibTrans" cxnId="{1B60B106-6159-44C4-A75D-B794D6A8CB5F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D3D1115E-8FFB-4FE6-BA54-EDE8CF8A7D41}">
      <dgm:prSet custT="1"/>
      <dgm:spPr>
        <a:solidFill>
          <a:schemeClr val="accent3"/>
        </a:solidFill>
        <a:ln>
          <a:solidFill>
            <a:schemeClr val="tx1">
              <a:lumMod val="20000"/>
              <a:lumOff val="8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50000"/>
            </a:lnSpc>
          </a:pPr>
          <a:r>
            <a:rPr lang="ru-RU" sz="1600" dirty="0">
              <a:solidFill>
                <a:schemeClr val="tx1">
                  <a:lumMod val="75000"/>
                </a:schemeClr>
              </a:solidFill>
            </a:rPr>
            <a:t>Подразделений, осуществляющих выработку, переработку, транспортировку и поставку энергетических ресурсов;</a:t>
          </a:r>
        </a:p>
      </dgm:t>
    </dgm:pt>
    <dgm:pt modelId="{BCD6180C-DBA2-424E-942A-A2565B17E7E4}" type="parTrans" cxnId="{79DA40AF-775C-4FC0-B1C3-1D91E699F9B2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72FAC05A-CDA7-4CAB-AB00-169C80782832}" type="sibTrans" cxnId="{79DA40AF-775C-4FC0-B1C3-1D91E699F9B2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56A4F36C-DCB1-415C-BB0D-BEF4E2E167F9}">
      <dgm:prSet custT="1"/>
      <dgm:spPr>
        <a:solidFill>
          <a:schemeClr val="accent3"/>
        </a:solidFill>
        <a:ln>
          <a:solidFill>
            <a:schemeClr val="tx1">
              <a:lumMod val="40000"/>
              <a:lumOff val="6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gm:spPr>
      <dgm:t>
        <a:bodyPr/>
        <a:lstStyle/>
        <a:p>
          <a:r>
            <a:rPr lang="ru-RU" sz="2600" b="0" dirty="0">
              <a:solidFill>
                <a:schemeClr val="tx2"/>
              </a:solidFill>
              <a:sym typeface="Wingdings 2" panose="05020102010507070707" pitchFamily="18" charset="2"/>
            </a:rPr>
            <a:t></a:t>
          </a:r>
          <a:r>
            <a:rPr lang="ru-RU" sz="1900" b="1" dirty="0">
              <a:solidFill>
                <a:schemeClr val="tx1">
                  <a:lumMod val="75000"/>
                </a:schemeClr>
              </a:solidFill>
            </a:rPr>
            <a:t>Нормы времени на ремонт основного энергетического оборудования</a:t>
          </a:r>
        </a:p>
      </dgm:t>
    </dgm:pt>
    <dgm:pt modelId="{22BD4F32-A5FD-43D4-B3F5-053B40EDC6A1}" type="parTrans" cxnId="{961DBF7F-AA50-434C-91BB-0E699DC747DD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7D69596A-CC1D-4B50-B64A-F39B969C91E7}" type="sibTrans" cxnId="{961DBF7F-AA50-434C-91BB-0E699DC747DD}">
      <dgm:prSet/>
      <dgm:spPr/>
      <dgm:t>
        <a:bodyPr/>
        <a:lstStyle/>
        <a:p>
          <a:endParaRPr lang="ru-RU">
            <a:solidFill>
              <a:schemeClr val="tx1">
                <a:lumMod val="75000"/>
              </a:schemeClr>
            </a:solidFill>
          </a:endParaRPr>
        </a:p>
      </dgm:t>
    </dgm:pt>
    <dgm:pt modelId="{0169136C-8D50-456E-A8A7-164C30256ADA}" type="pres">
      <dgm:prSet presAssocID="{4B662EC7-59F3-4240-930F-85376D9806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24557F-9D7C-4E44-90D5-9E4B991680B8}" type="pres">
      <dgm:prSet presAssocID="{A86DDF0F-1A1E-4C0F-BD6A-0C105A8E7488}" presName="parentText" presStyleLbl="node1" presStyleIdx="0" presStyleCnt="2" custScaleY="883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064E69-2A8D-44FB-B95C-61BB385CB740}" type="pres">
      <dgm:prSet presAssocID="{A86DDF0F-1A1E-4C0F-BD6A-0C105A8E748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24E89B-70EC-4146-B763-79CA1E7A5805}" type="pres">
      <dgm:prSet presAssocID="{56A4F36C-DCB1-415C-BB0D-BEF4E2E167F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60B106-6159-44C4-A75D-B794D6A8CB5F}" srcId="{A86DDF0F-1A1E-4C0F-BD6A-0C105A8E7488}" destId="{356DAC44-5578-46B3-9A8E-3E60666C23F0}" srcOrd="4" destOrd="0" parTransId="{0F07043D-A02C-4345-80E6-9C3320BE88AA}" sibTransId="{AA1D8232-3D27-468D-96EB-367DB6D0FE92}"/>
    <dgm:cxn modelId="{89D9ADF3-D744-4CFA-8893-FB344ACA95AC}" srcId="{4B662EC7-59F3-4240-930F-85376D980684}" destId="{A86DDF0F-1A1E-4C0F-BD6A-0C105A8E7488}" srcOrd="0" destOrd="0" parTransId="{7EE26021-FBD0-4495-8F8F-FA9EF7FC240F}" sibTransId="{C72FA44D-95E9-4291-92FF-CD660E5B1EC8}"/>
    <dgm:cxn modelId="{54901FDA-E226-4FC7-AC92-F990C338EBEB}" srcId="{A86DDF0F-1A1E-4C0F-BD6A-0C105A8E7488}" destId="{BB6470BF-8E97-43A1-9588-107C50C51EEE}" srcOrd="3" destOrd="0" parTransId="{8B9A59A8-11A9-40A4-9A18-B4EA08F12F71}" sibTransId="{A3C5BDF6-609F-4C60-8B41-B1961C03282C}"/>
    <dgm:cxn modelId="{E2F8B5FF-9EB6-4F95-895B-E17613D16EE2}" type="presOf" srcId="{BB6470BF-8E97-43A1-9588-107C50C51EEE}" destId="{7E064E69-2A8D-44FB-B95C-61BB385CB740}" srcOrd="0" destOrd="3" presId="urn:microsoft.com/office/officeart/2005/8/layout/vList2"/>
    <dgm:cxn modelId="{873AD197-B4D7-42A4-9B00-A4021D23E0EF}" srcId="{A86DDF0F-1A1E-4C0F-BD6A-0C105A8E7488}" destId="{0E25AC24-4CC6-4765-80D5-F2611872059E}" srcOrd="2" destOrd="0" parTransId="{AA98A539-0756-46B0-BD3B-835215D377AE}" sibTransId="{A6084388-6548-4AED-96A6-ADBCD13EEF4B}"/>
    <dgm:cxn modelId="{4D08D388-8732-42DF-9B8D-22B3D6216454}" srcId="{A86DDF0F-1A1E-4C0F-BD6A-0C105A8E7488}" destId="{1F4E4D4A-DA7D-4ABA-B68B-D32BE83E8DD2}" srcOrd="1" destOrd="0" parTransId="{8FCBB5CB-3A7A-49E7-B40C-26940E1DE41B}" sibTransId="{7A26EAB4-A72D-4393-9A28-3AAE8911C2BC}"/>
    <dgm:cxn modelId="{875C2064-9BE6-4200-8F93-638F909296D6}" type="presOf" srcId="{356DAC44-5578-46B3-9A8E-3E60666C23F0}" destId="{7E064E69-2A8D-44FB-B95C-61BB385CB740}" srcOrd="0" destOrd="4" presId="urn:microsoft.com/office/officeart/2005/8/layout/vList2"/>
    <dgm:cxn modelId="{79DA40AF-775C-4FC0-B1C3-1D91E699F9B2}" srcId="{A86DDF0F-1A1E-4C0F-BD6A-0C105A8E7488}" destId="{D3D1115E-8FFB-4FE6-BA54-EDE8CF8A7D41}" srcOrd="5" destOrd="0" parTransId="{BCD6180C-DBA2-424E-942A-A2565B17E7E4}" sibTransId="{72FAC05A-CDA7-4CAB-AB00-169C80782832}"/>
    <dgm:cxn modelId="{94FAED4F-6D29-4DED-AD71-E09B298F3362}" type="presOf" srcId="{1F4E4D4A-DA7D-4ABA-B68B-D32BE83E8DD2}" destId="{7E064E69-2A8D-44FB-B95C-61BB385CB740}" srcOrd="0" destOrd="1" presId="urn:microsoft.com/office/officeart/2005/8/layout/vList2"/>
    <dgm:cxn modelId="{C7CE73F7-56BE-4A87-8BD5-2D274AEC98D0}" type="presOf" srcId="{D3D1115E-8FFB-4FE6-BA54-EDE8CF8A7D41}" destId="{7E064E69-2A8D-44FB-B95C-61BB385CB740}" srcOrd="0" destOrd="5" presId="urn:microsoft.com/office/officeart/2005/8/layout/vList2"/>
    <dgm:cxn modelId="{ECE65DF8-67B5-4844-8139-D7F0170A951B}" type="presOf" srcId="{A86DDF0F-1A1E-4C0F-BD6A-0C105A8E7488}" destId="{BA24557F-9D7C-4E44-90D5-9E4B991680B8}" srcOrd="0" destOrd="0" presId="urn:microsoft.com/office/officeart/2005/8/layout/vList2"/>
    <dgm:cxn modelId="{38122A4E-28D6-4B0E-AB6A-40D8E6F2A8F2}" type="presOf" srcId="{5FD7BA6D-C1FC-4447-B3DB-CDEEAAA73A19}" destId="{7E064E69-2A8D-44FB-B95C-61BB385CB740}" srcOrd="0" destOrd="0" presId="urn:microsoft.com/office/officeart/2005/8/layout/vList2"/>
    <dgm:cxn modelId="{830DD96B-8C39-4B6A-BC5E-97689B131CC2}" type="presOf" srcId="{0E25AC24-4CC6-4765-80D5-F2611872059E}" destId="{7E064E69-2A8D-44FB-B95C-61BB385CB740}" srcOrd="0" destOrd="2" presId="urn:microsoft.com/office/officeart/2005/8/layout/vList2"/>
    <dgm:cxn modelId="{89CA6879-6C19-4438-90A1-8696BC66CD12}" type="presOf" srcId="{56A4F36C-DCB1-415C-BB0D-BEF4E2E167F9}" destId="{6324E89B-70EC-4146-B763-79CA1E7A5805}" srcOrd="0" destOrd="0" presId="urn:microsoft.com/office/officeart/2005/8/layout/vList2"/>
    <dgm:cxn modelId="{961DBF7F-AA50-434C-91BB-0E699DC747DD}" srcId="{4B662EC7-59F3-4240-930F-85376D980684}" destId="{56A4F36C-DCB1-415C-BB0D-BEF4E2E167F9}" srcOrd="1" destOrd="0" parTransId="{22BD4F32-A5FD-43D4-B3F5-053B40EDC6A1}" sibTransId="{7D69596A-CC1D-4B50-B64A-F39B969C91E7}"/>
    <dgm:cxn modelId="{1D27596A-968D-4B5A-A929-4083100C6421}" type="presOf" srcId="{4B662EC7-59F3-4240-930F-85376D980684}" destId="{0169136C-8D50-456E-A8A7-164C30256ADA}" srcOrd="0" destOrd="0" presId="urn:microsoft.com/office/officeart/2005/8/layout/vList2"/>
    <dgm:cxn modelId="{D0F6CEAC-C426-45B2-8468-736C6340ADA6}" srcId="{A86DDF0F-1A1E-4C0F-BD6A-0C105A8E7488}" destId="{5FD7BA6D-C1FC-4447-B3DB-CDEEAAA73A19}" srcOrd="0" destOrd="0" parTransId="{6CE49B9F-A6B6-48BE-915C-90E96F969AD2}" sibTransId="{9FD440F5-57C2-4D99-BA52-4AC4B2999428}"/>
    <dgm:cxn modelId="{908D1245-F4CC-4280-8173-CFC39E0C2712}" type="presParOf" srcId="{0169136C-8D50-456E-A8A7-164C30256ADA}" destId="{BA24557F-9D7C-4E44-90D5-9E4B991680B8}" srcOrd="0" destOrd="0" presId="urn:microsoft.com/office/officeart/2005/8/layout/vList2"/>
    <dgm:cxn modelId="{6734DA09-D6AE-4364-AAAC-C09C87E9BB52}" type="presParOf" srcId="{0169136C-8D50-456E-A8A7-164C30256ADA}" destId="{7E064E69-2A8D-44FB-B95C-61BB385CB740}" srcOrd="1" destOrd="0" presId="urn:microsoft.com/office/officeart/2005/8/layout/vList2"/>
    <dgm:cxn modelId="{C51C35DB-F35D-4474-A9DF-23A0F7CD5405}" type="presParOf" srcId="{0169136C-8D50-456E-A8A7-164C30256ADA}" destId="{6324E89B-70EC-4146-B763-79CA1E7A580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CFB43C5-B442-400E-8373-3F030C23F1D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1DC3C3-FB4E-49B4-A5FC-BB7576D343D5}">
      <dgm:prSet phldrT="[Текст]" custT="1"/>
      <dgm:spPr>
        <a:solidFill>
          <a:schemeClr val="tx2"/>
        </a:solidFill>
        <a:ln>
          <a:solidFill>
            <a:schemeClr val="tx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600" dirty="0">
              <a:solidFill>
                <a:schemeClr val="bg1"/>
              </a:solidFill>
            </a:rPr>
            <a:t>Получение данных</a:t>
          </a:r>
          <a:endParaRPr lang="ru-RU" sz="2600" dirty="0"/>
        </a:p>
      </dgm:t>
    </dgm:pt>
    <dgm:pt modelId="{63C6269F-1227-437C-B7C0-197977AD4A60}" type="parTrans" cxnId="{7232BBB0-A612-4208-AF42-F40E6179B1F1}">
      <dgm:prSet/>
      <dgm:spPr/>
      <dgm:t>
        <a:bodyPr/>
        <a:lstStyle/>
        <a:p>
          <a:endParaRPr lang="ru-RU"/>
        </a:p>
      </dgm:t>
    </dgm:pt>
    <dgm:pt modelId="{43DF91F8-9528-4BAD-B31C-BBDA6DCE9694}" type="sibTrans" cxnId="{7232BBB0-A612-4208-AF42-F40E6179B1F1}">
      <dgm:prSet/>
      <dgm:spPr/>
      <dgm:t>
        <a:bodyPr/>
        <a:lstStyle/>
        <a:p>
          <a:endParaRPr lang="ru-RU"/>
        </a:p>
      </dgm:t>
    </dgm:pt>
    <dgm:pt modelId="{0C3DA738-5163-49A1-8085-4C9765D10055}">
      <dgm:prSet phldrT="[Текст]" custT="1"/>
      <dgm:spPr>
        <a:solidFill>
          <a:srgbClr val="FFFFFF"/>
        </a:solid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247650" tIns="123825" rIns="247650" bIns="123825" numCol="1" spcCol="1270" anchor="ctr" anchorCtr="0"/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696969">
                  <a:lumMod val="75000"/>
                </a:srgbClr>
              </a:solidFill>
              <a:latin typeface="Arial"/>
              <a:ea typeface="MS PGothic"/>
              <a:cs typeface="+mn-cs"/>
            </a:rPr>
            <a:t>Сбор данных (обход рабочих мест, хронометражные наблюдения)</a:t>
          </a:r>
        </a:p>
      </dgm:t>
    </dgm:pt>
    <dgm:pt modelId="{2C558D3C-0313-4909-85D5-F1C6F8E5617B}" type="parTrans" cxnId="{AD1AB53E-0B80-4B44-8719-4C497335994C}">
      <dgm:prSet/>
      <dgm:spPr/>
      <dgm:t>
        <a:bodyPr/>
        <a:lstStyle/>
        <a:p>
          <a:endParaRPr lang="ru-RU"/>
        </a:p>
      </dgm:t>
    </dgm:pt>
    <dgm:pt modelId="{0D154505-FAC5-4337-A63A-6EC4A95E6E47}" type="sibTrans" cxnId="{AD1AB53E-0B80-4B44-8719-4C497335994C}">
      <dgm:prSet/>
      <dgm:spPr/>
      <dgm:t>
        <a:bodyPr/>
        <a:lstStyle/>
        <a:p>
          <a:endParaRPr lang="ru-RU"/>
        </a:p>
      </dgm:t>
    </dgm:pt>
    <dgm:pt modelId="{2DCE5076-EFC2-44F1-A788-028D3E8AE81B}">
      <dgm:prSet phldrT="[Текст]" custT="1"/>
      <dgm:spPr>
        <a:solidFill>
          <a:schemeClr val="tx2"/>
        </a:solidFill>
        <a:ln>
          <a:solidFill>
            <a:schemeClr val="tx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r>
            <a:rPr lang="ru-RU" sz="2600" dirty="0">
              <a:solidFill>
                <a:srgbClr val="FFFFFF"/>
              </a:solidFill>
              <a:latin typeface="Arial"/>
              <a:ea typeface="MS PGothic"/>
              <a:cs typeface="+mn-cs"/>
            </a:rPr>
            <a:t>Обработка данных</a:t>
          </a:r>
          <a:endParaRPr lang="ru-RU" sz="2600" dirty="0"/>
        </a:p>
      </dgm:t>
    </dgm:pt>
    <dgm:pt modelId="{29EEC86B-D680-477F-B5FB-3427B9C5CE29}" type="parTrans" cxnId="{8AF85120-E482-4E1F-8B9A-A19BEA3E80C0}">
      <dgm:prSet/>
      <dgm:spPr/>
      <dgm:t>
        <a:bodyPr/>
        <a:lstStyle/>
        <a:p>
          <a:endParaRPr lang="ru-RU"/>
        </a:p>
      </dgm:t>
    </dgm:pt>
    <dgm:pt modelId="{F14C9398-A7BE-418E-BCFB-DBBC82E4EA29}" type="sibTrans" cxnId="{8AF85120-E482-4E1F-8B9A-A19BEA3E80C0}">
      <dgm:prSet/>
      <dgm:spPr/>
      <dgm:t>
        <a:bodyPr/>
        <a:lstStyle/>
        <a:p>
          <a:endParaRPr lang="ru-RU"/>
        </a:p>
      </dgm:t>
    </dgm:pt>
    <dgm:pt modelId="{59D47611-4C9F-4A5C-A40E-C3E87E773D39}">
      <dgm:prSet phldrT="[Текст]" custT="1"/>
      <dgm:spPr>
        <a:solidFill>
          <a:srgbClr val="FFFFFF"/>
        </a:solid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247650" tIns="123825" rIns="247650" bIns="123825" numCol="1" spcCol="1270" anchor="ctr" anchorCtr="0"/>
        <a:lstStyle/>
        <a:p>
          <a:r>
            <a:rPr lang="ru-RU" sz="1800" dirty="0">
              <a:solidFill>
                <a:schemeClr val="tx1">
                  <a:lumMod val="75000"/>
                </a:schemeClr>
              </a:solidFill>
            </a:rPr>
            <a:t>Разработка норм труда, анализ существующих норм</a:t>
          </a:r>
        </a:p>
      </dgm:t>
    </dgm:pt>
    <dgm:pt modelId="{C10EA784-0E0F-422C-A385-B0843CB5D364}" type="parTrans" cxnId="{5F0D6A77-2204-4847-96F9-37F068C19F6C}">
      <dgm:prSet/>
      <dgm:spPr/>
      <dgm:t>
        <a:bodyPr/>
        <a:lstStyle/>
        <a:p>
          <a:endParaRPr lang="ru-RU"/>
        </a:p>
      </dgm:t>
    </dgm:pt>
    <dgm:pt modelId="{383034D7-CF49-4276-8E7E-32B6C7950D9F}" type="sibTrans" cxnId="{5F0D6A77-2204-4847-96F9-37F068C19F6C}">
      <dgm:prSet/>
      <dgm:spPr/>
      <dgm:t>
        <a:bodyPr/>
        <a:lstStyle/>
        <a:p>
          <a:endParaRPr lang="ru-RU"/>
        </a:p>
      </dgm:t>
    </dgm:pt>
    <dgm:pt modelId="{E9E6B842-248D-4B16-8E1D-130DFE57C52D}">
      <dgm:prSet phldrT="[Текст]" custT="1"/>
      <dgm:spPr>
        <a:solidFill>
          <a:schemeClr val="tx2"/>
        </a:solidFill>
        <a:ln>
          <a:solidFill>
            <a:schemeClr val="tx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r>
            <a:rPr lang="ru-RU" sz="2600" b="0" dirty="0">
              <a:solidFill>
                <a:srgbClr val="FFFFFF"/>
              </a:solidFill>
              <a:latin typeface="Arial"/>
              <a:ea typeface="MS PGothic"/>
              <a:cs typeface="+mn-cs"/>
            </a:rPr>
            <a:t>Апробация норм </a:t>
          </a:r>
          <a:endParaRPr lang="ru-RU" sz="2600" b="0" dirty="0"/>
        </a:p>
      </dgm:t>
    </dgm:pt>
    <dgm:pt modelId="{BF60E750-DF0A-462E-96D5-BD57D5CC5AD6}" type="parTrans" cxnId="{C14049B4-0C5C-49B0-9102-B7231B37397D}">
      <dgm:prSet/>
      <dgm:spPr/>
      <dgm:t>
        <a:bodyPr/>
        <a:lstStyle/>
        <a:p>
          <a:endParaRPr lang="ru-RU"/>
        </a:p>
      </dgm:t>
    </dgm:pt>
    <dgm:pt modelId="{49E6241B-634E-4562-BDFF-E603853705E3}" type="sibTrans" cxnId="{C14049B4-0C5C-49B0-9102-B7231B37397D}">
      <dgm:prSet/>
      <dgm:spPr/>
      <dgm:t>
        <a:bodyPr/>
        <a:lstStyle/>
        <a:p>
          <a:endParaRPr lang="ru-RU"/>
        </a:p>
      </dgm:t>
    </dgm:pt>
    <dgm:pt modelId="{4485A92C-914E-452C-9A93-0499708E3F0B}">
      <dgm:prSet phldrT="[Текст]" custT="1"/>
      <dgm:spPr>
        <a:solidFill>
          <a:srgbClr val="FFFFFF"/>
        </a:solid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247650" tIns="123825" rIns="247650" bIns="123825" numCol="1" spcCol="1270" anchor="ctr" anchorCtr="0"/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altLang="ru-RU" sz="1800" kern="1200" dirty="0">
              <a:solidFill>
                <a:srgbClr val="696969">
                  <a:lumMod val="75000"/>
                </a:srgbClr>
              </a:solidFill>
              <a:latin typeface="Arial"/>
              <a:ea typeface="MS PGothic"/>
              <a:cs typeface="+mn-cs"/>
            </a:rPr>
            <a:t>Проводится непосредственно в производственных подразделениях</a:t>
          </a:r>
          <a:endParaRPr lang="ru-RU" sz="1800" kern="1200" dirty="0">
            <a:solidFill>
              <a:srgbClr val="696969">
                <a:lumMod val="75000"/>
              </a:srgbClr>
            </a:solidFill>
            <a:latin typeface="Arial"/>
            <a:ea typeface="MS PGothic"/>
            <a:cs typeface="+mn-cs"/>
          </a:endParaRPr>
        </a:p>
      </dgm:t>
    </dgm:pt>
    <dgm:pt modelId="{5E5BD717-7E4C-488B-A3A5-A16FA783B97D}" type="parTrans" cxnId="{01892E8D-E86D-4E83-A414-60D7AB1DF5D4}">
      <dgm:prSet/>
      <dgm:spPr/>
      <dgm:t>
        <a:bodyPr/>
        <a:lstStyle/>
        <a:p>
          <a:endParaRPr lang="ru-RU"/>
        </a:p>
      </dgm:t>
    </dgm:pt>
    <dgm:pt modelId="{25805180-7447-46F7-B937-E562A3614DEB}" type="sibTrans" cxnId="{01892E8D-E86D-4E83-A414-60D7AB1DF5D4}">
      <dgm:prSet/>
      <dgm:spPr/>
      <dgm:t>
        <a:bodyPr/>
        <a:lstStyle/>
        <a:p>
          <a:endParaRPr lang="ru-RU"/>
        </a:p>
      </dgm:t>
    </dgm:pt>
    <dgm:pt modelId="{AF408C1A-F064-4004-967D-C4266D09E0A6}">
      <dgm:prSet phldrT="[Текст]" custT="1"/>
      <dgm:spPr>
        <a:solidFill>
          <a:schemeClr val="tx2"/>
        </a:solidFill>
        <a:ln>
          <a:solidFill>
            <a:schemeClr val="tx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r>
            <a:rPr lang="ru-RU" sz="2600" dirty="0">
              <a:solidFill>
                <a:srgbClr val="FFFFFF"/>
              </a:solidFill>
              <a:latin typeface="Arial"/>
              <a:ea typeface="MS PGothic"/>
              <a:cs typeface="+mn-cs"/>
            </a:rPr>
            <a:t>Согласование и утверждение</a:t>
          </a:r>
          <a:endParaRPr lang="ru-RU" sz="2600" dirty="0"/>
        </a:p>
      </dgm:t>
    </dgm:pt>
    <dgm:pt modelId="{D741A9A6-EBBC-4176-9F2D-A017A28D3F86}" type="parTrans" cxnId="{B136306A-1A74-44DC-8E64-2E0A1C9120FC}">
      <dgm:prSet/>
      <dgm:spPr/>
      <dgm:t>
        <a:bodyPr/>
        <a:lstStyle/>
        <a:p>
          <a:endParaRPr lang="ru-RU"/>
        </a:p>
      </dgm:t>
    </dgm:pt>
    <dgm:pt modelId="{F726B8E5-27B5-440A-BB68-A7E77BF309AB}" type="sibTrans" cxnId="{B136306A-1A74-44DC-8E64-2E0A1C9120FC}">
      <dgm:prSet/>
      <dgm:spPr/>
      <dgm:t>
        <a:bodyPr/>
        <a:lstStyle/>
        <a:p>
          <a:endParaRPr lang="ru-RU"/>
        </a:p>
      </dgm:t>
    </dgm:pt>
    <dgm:pt modelId="{F99922A5-967A-43D1-AA39-D8FF6D1B3C38}">
      <dgm:prSet phldrT="[Текст]" custT="1"/>
      <dgm:spPr>
        <a:solidFill>
          <a:schemeClr val="accent3"/>
        </a:solidFill>
        <a:ln>
          <a:solidFill>
            <a:schemeClr val="bg1">
              <a:lumMod val="95000"/>
              <a:alpha val="9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800" dirty="0">
              <a:solidFill>
                <a:schemeClr val="tx1">
                  <a:lumMod val="75000"/>
                </a:schemeClr>
              </a:solidFill>
            </a:rPr>
            <a:t>Согласование в профсоюзной организации, утверждение руководством компании</a:t>
          </a:r>
        </a:p>
      </dgm:t>
    </dgm:pt>
    <dgm:pt modelId="{B416E85E-71D1-4A1C-836A-F538303EC615}" type="parTrans" cxnId="{46101815-1922-472A-8AE2-2B941EFD76D5}">
      <dgm:prSet/>
      <dgm:spPr/>
      <dgm:t>
        <a:bodyPr/>
        <a:lstStyle/>
        <a:p>
          <a:endParaRPr lang="ru-RU"/>
        </a:p>
      </dgm:t>
    </dgm:pt>
    <dgm:pt modelId="{2A78283B-B9BD-46C8-A705-FBC28466E459}" type="sibTrans" cxnId="{46101815-1922-472A-8AE2-2B941EFD76D5}">
      <dgm:prSet/>
      <dgm:spPr/>
      <dgm:t>
        <a:bodyPr/>
        <a:lstStyle/>
        <a:p>
          <a:endParaRPr lang="ru-RU"/>
        </a:p>
      </dgm:t>
    </dgm:pt>
    <dgm:pt modelId="{CF500704-1C99-4DD0-9B2D-12F2B6E6FBA9}" type="pres">
      <dgm:prSet presAssocID="{9CFB43C5-B442-400E-8373-3F030C23F1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059D81-F8DD-4F77-A604-3DA38432A4C3}" type="pres">
      <dgm:prSet presAssocID="{E21DC3C3-FB4E-49B4-A5FC-BB7576D343D5}" presName="linNode" presStyleCnt="0"/>
      <dgm:spPr/>
    </dgm:pt>
    <dgm:pt modelId="{1D83C9CF-E370-4B31-9FBC-9D3C2FD75D7E}" type="pres">
      <dgm:prSet presAssocID="{E21DC3C3-FB4E-49B4-A5FC-BB7576D343D5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B4D24-C0A7-4968-B72E-941D87AC1881}" type="pres">
      <dgm:prSet presAssocID="{E21DC3C3-FB4E-49B4-A5FC-BB7576D343D5}" presName="descendantText" presStyleLbl="alignAccFollowNode1" presStyleIdx="0" presStyleCnt="4">
        <dgm:presLayoutVars>
          <dgm:bulletEnabled val="1"/>
        </dgm:presLayoutVars>
      </dgm:prSet>
      <dgm:spPr>
        <a:xfrm rot="5400000">
          <a:off x="5033256" y="-2069382"/>
          <a:ext cx="762694" cy="5096097"/>
        </a:xfrm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FAF2D2AF-D595-44D9-9C31-F22CF72B3ADF}" type="pres">
      <dgm:prSet presAssocID="{43DF91F8-9528-4BAD-B31C-BBDA6DCE9694}" presName="sp" presStyleCnt="0"/>
      <dgm:spPr/>
    </dgm:pt>
    <dgm:pt modelId="{1317ADF4-2F71-4670-8E16-6734955CF67F}" type="pres">
      <dgm:prSet presAssocID="{2DCE5076-EFC2-44F1-A788-028D3E8AE81B}" presName="linNode" presStyleCnt="0"/>
      <dgm:spPr/>
    </dgm:pt>
    <dgm:pt modelId="{AE92F85E-8D87-4DC9-8A45-C82E96E22AC1}" type="pres">
      <dgm:prSet presAssocID="{2DCE5076-EFC2-44F1-A788-028D3E8AE81B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22DD2F-D364-4325-B6FD-E05FA8B2A167}" type="pres">
      <dgm:prSet presAssocID="{2DCE5076-EFC2-44F1-A788-028D3E8AE81B}" presName="descendantText" presStyleLbl="alignAccFollowNode1" presStyleIdx="1" presStyleCnt="4">
        <dgm:presLayoutVars>
          <dgm:bulletEnabled val="1"/>
        </dgm:presLayoutVars>
      </dgm:prSet>
      <dgm:spPr>
        <a:xfrm rot="5400000">
          <a:off x="5033256" y="-1068346"/>
          <a:ext cx="762694" cy="5096097"/>
        </a:xfrm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09950D43-7E5A-45C1-8A69-5DB85B6DB364}" type="pres">
      <dgm:prSet presAssocID="{F14C9398-A7BE-418E-BCFB-DBBC82E4EA29}" presName="sp" presStyleCnt="0"/>
      <dgm:spPr/>
    </dgm:pt>
    <dgm:pt modelId="{53EF476A-EE23-4BD2-A0E6-ACFBA13372CE}" type="pres">
      <dgm:prSet presAssocID="{E9E6B842-248D-4B16-8E1D-130DFE57C52D}" presName="linNode" presStyleCnt="0"/>
      <dgm:spPr/>
    </dgm:pt>
    <dgm:pt modelId="{6BE5684A-BC60-4158-B419-697724ED513B}" type="pres">
      <dgm:prSet presAssocID="{E9E6B842-248D-4B16-8E1D-130DFE57C52D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E17D1-39EF-4A72-8CC9-7FDD1C29FD72}" type="pres">
      <dgm:prSet presAssocID="{E9E6B842-248D-4B16-8E1D-130DFE57C52D}" presName="descendantText" presStyleLbl="alignAccFollowNode1" presStyleIdx="2" presStyleCnt="4">
        <dgm:presLayoutVars>
          <dgm:bulletEnabled val="1"/>
        </dgm:presLayoutVars>
      </dgm:prSet>
      <dgm:spPr>
        <a:xfrm rot="5400000">
          <a:off x="5033256" y="-67310"/>
          <a:ext cx="762694" cy="5096097"/>
        </a:xfrm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F1113C76-4B06-41D7-9A27-298D4A302422}" type="pres">
      <dgm:prSet presAssocID="{49E6241B-634E-4562-BDFF-E603853705E3}" presName="sp" presStyleCnt="0"/>
      <dgm:spPr/>
    </dgm:pt>
    <dgm:pt modelId="{9DD79CBF-A687-4F85-AF64-A98D2920E0CF}" type="pres">
      <dgm:prSet presAssocID="{AF408C1A-F064-4004-967D-C4266D09E0A6}" presName="linNode" presStyleCnt="0"/>
      <dgm:spPr/>
    </dgm:pt>
    <dgm:pt modelId="{EB4CABDF-2CEB-43BA-AA7C-4E27F697A177}" type="pres">
      <dgm:prSet presAssocID="{AF408C1A-F064-4004-967D-C4266D09E0A6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1364E-7482-4EED-902D-E8EF4F95D16C}" type="pres">
      <dgm:prSet presAssocID="{AF408C1A-F064-4004-967D-C4266D09E0A6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CD9596-51A6-4AE7-9E49-9715349F7984}" type="presOf" srcId="{F99922A5-967A-43D1-AA39-D8FF6D1B3C38}" destId="{8601364E-7482-4EED-902D-E8EF4F95D16C}" srcOrd="0" destOrd="0" presId="urn:microsoft.com/office/officeart/2005/8/layout/vList5"/>
    <dgm:cxn modelId="{415F4A85-8C79-4718-A8FD-BDE2372BD640}" type="presOf" srcId="{59D47611-4C9F-4A5C-A40E-C3E87E773D39}" destId="{F122DD2F-D364-4325-B6FD-E05FA8B2A167}" srcOrd="0" destOrd="0" presId="urn:microsoft.com/office/officeart/2005/8/layout/vList5"/>
    <dgm:cxn modelId="{14574C71-FBE3-4471-9F59-5D0B5211079A}" type="presOf" srcId="{0C3DA738-5163-49A1-8085-4C9765D10055}" destId="{9DCB4D24-C0A7-4968-B72E-941D87AC1881}" srcOrd="0" destOrd="0" presId="urn:microsoft.com/office/officeart/2005/8/layout/vList5"/>
    <dgm:cxn modelId="{C14049B4-0C5C-49B0-9102-B7231B37397D}" srcId="{9CFB43C5-B442-400E-8373-3F030C23F1DB}" destId="{E9E6B842-248D-4B16-8E1D-130DFE57C52D}" srcOrd="2" destOrd="0" parTransId="{BF60E750-DF0A-462E-96D5-BD57D5CC5AD6}" sibTransId="{49E6241B-634E-4562-BDFF-E603853705E3}"/>
    <dgm:cxn modelId="{D224AF4B-B145-4DA5-97AD-F9A222695415}" type="presOf" srcId="{E9E6B842-248D-4B16-8E1D-130DFE57C52D}" destId="{6BE5684A-BC60-4158-B419-697724ED513B}" srcOrd="0" destOrd="0" presId="urn:microsoft.com/office/officeart/2005/8/layout/vList5"/>
    <dgm:cxn modelId="{5F0D6A77-2204-4847-96F9-37F068C19F6C}" srcId="{2DCE5076-EFC2-44F1-A788-028D3E8AE81B}" destId="{59D47611-4C9F-4A5C-A40E-C3E87E773D39}" srcOrd="0" destOrd="0" parTransId="{C10EA784-0E0F-422C-A385-B0843CB5D364}" sibTransId="{383034D7-CF49-4276-8E7E-32B6C7950D9F}"/>
    <dgm:cxn modelId="{01892E8D-E86D-4E83-A414-60D7AB1DF5D4}" srcId="{E9E6B842-248D-4B16-8E1D-130DFE57C52D}" destId="{4485A92C-914E-452C-9A93-0499708E3F0B}" srcOrd="0" destOrd="0" parTransId="{5E5BD717-7E4C-488B-A3A5-A16FA783B97D}" sibTransId="{25805180-7447-46F7-B937-E562A3614DEB}"/>
    <dgm:cxn modelId="{FDFAC84B-91A2-477B-94BF-BA2E49370733}" type="presOf" srcId="{AF408C1A-F064-4004-967D-C4266D09E0A6}" destId="{EB4CABDF-2CEB-43BA-AA7C-4E27F697A177}" srcOrd="0" destOrd="0" presId="urn:microsoft.com/office/officeart/2005/8/layout/vList5"/>
    <dgm:cxn modelId="{166D418C-AC15-4267-B383-A5BC638CDF24}" type="presOf" srcId="{9CFB43C5-B442-400E-8373-3F030C23F1DB}" destId="{CF500704-1C99-4DD0-9B2D-12F2B6E6FBA9}" srcOrd="0" destOrd="0" presId="urn:microsoft.com/office/officeart/2005/8/layout/vList5"/>
    <dgm:cxn modelId="{AD1AB53E-0B80-4B44-8719-4C497335994C}" srcId="{E21DC3C3-FB4E-49B4-A5FC-BB7576D343D5}" destId="{0C3DA738-5163-49A1-8085-4C9765D10055}" srcOrd="0" destOrd="0" parTransId="{2C558D3C-0313-4909-85D5-F1C6F8E5617B}" sibTransId="{0D154505-FAC5-4337-A63A-6EC4A95E6E47}"/>
    <dgm:cxn modelId="{A5E5F5C7-4689-4B83-A019-A49C2814DED9}" type="presOf" srcId="{2DCE5076-EFC2-44F1-A788-028D3E8AE81B}" destId="{AE92F85E-8D87-4DC9-8A45-C82E96E22AC1}" srcOrd="0" destOrd="0" presId="urn:microsoft.com/office/officeart/2005/8/layout/vList5"/>
    <dgm:cxn modelId="{8AF85120-E482-4E1F-8B9A-A19BEA3E80C0}" srcId="{9CFB43C5-B442-400E-8373-3F030C23F1DB}" destId="{2DCE5076-EFC2-44F1-A788-028D3E8AE81B}" srcOrd="1" destOrd="0" parTransId="{29EEC86B-D680-477F-B5FB-3427B9C5CE29}" sibTransId="{F14C9398-A7BE-418E-BCFB-DBBC82E4EA29}"/>
    <dgm:cxn modelId="{47FD6848-9847-4BED-AD35-80D772A89CA5}" type="presOf" srcId="{4485A92C-914E-452C-9A93-0499708E3F0B}" destId="{A1EE17D1-39EF-4A72-8CC9-7FDD1C29FD72}" srcOrd="0" destOrd="0" presId="urn:microsoft.com/office/officeart/2005/8/layout/vList5"/>
    <dgm:cxn modelId="{B136306A-1A74-44DC-8E64-2E0A1C9120FC}" srcId="{9CFB43C5-B442-400E-8373-3F030C23F1DB}" destId="{AF408C1A-F064-4004-967D-C4266D09E0A6}" srcOrd="3" destOrd="0" parTransId="{D741A9A6-EBBC-4176-9F2D-A017A28D3F86}" sibTransId="{F726B8E5-27B5-440A-BB68-A7E77BF309AB}"/>
    <dgm:cxn modelId="{7232BBB0-A612-4208-AF42-F40E6179B1F1}" srcId="{9CFB43C5-B442-400E-8373-3F030C23F1DB}" destId="{E21DC3C3-FB4E-49B4-A5FC-BB7576D343D5}" srcOrd="0" destOrd="0" parTransId="{63C6269F-1227-437C-B7C0-197977AD4A60}" sibTransId="{43DF91F8-9528-4BAD-B31C-BBDA6DCE9694}"/>
    <dgm:cxn modelId="{46101815-1922-472A-8AE2-2B941EFD76D5}" srcId="{AF408C1A-F064-4004-967D-C4266D09E0A6}" destId="{F99922A5-967A-43D1-AA39-D8FF6D1B3C38}" srcOrd="0" destOrd="0" parTransId="{B416E85E-71D1-4A1C-836A-F538303EC615}" sibTransId="{2A78283B-B9BD-46C8-A705-FBC28466E459}"/>
    <dgm:cxn modelId="{910B27E0-98BF-4F4E-A5A3-15F08CF2ADB8}" type="presOf" srcId="{E21DC3C3-FB4E-49B4-A5FC-BB7576D343D5}" destId="{1D83C9CF-E370-4B31-9FBC-9D3C2FD75D7E}" srcOrd="0" destOrd="0" presId="urn:microsoft.com/office/officeart/2005/8/layout/vList5"/>
    <dgm:cxn modelId="{4D255F76-03F2-48AF-ACBC-5E3C438253A2}" type="presParOf" srcId="{CF500704-1C99-4DD0-9B2D-12F2B6E6FBA9}" destId="{3E059D81-F8DD-4F77-A604-3DA38432A4C3}" srcOrd="0" destOrd="0" presId="urn:microsoft.com/office/officeart/2005/8/layout/vList5"/>
    <dgm:cxn modelId="{52E018CA-BA86-49F1-A5CD-65D918020683}" type="presParOf" srcId="{3E059D81-F8DD-4F77-A604-3DA38432A4C3}" destId="{1D83C9CF-E370-4B31-9FBC-9D3C2FD75D7E}" srcOrd="0" destOrd="0" presId="urn:microsoft.com/office/officeart/2005/8/layout/vList5"/>
    <dgm:cxn modelId="{7FFA721C-1C20-41EA-AB83-EC1E2DBD4484}" type="presParOf" srcId="{3E059D81-F8DD-4F77-A604-3DA38432A4C3}" destId="{9DCB4D24-C0A7-4968-B72E-941D87AC1881}" srcOrd="1" destOrd="0" presId="urn:microsoft.com/office/officeart/2005/8/layout/vList5"/>
    <dgm:cxn modelId="{1DF00D06-1537-48DE-A0F6-20396DDD4BF4}" type="presParOf" srcId="{CF500704-1C99-4DD0-9B2D-12F2B6E6FBA9}" destId="{FAF2D2AF-D595-44D9-9C31-F22CF72B3ADF}" srcOrd="1" destOrd="0" presId="urn:microsoft.com/office/officeart/2005/8/layout/vList5"/>
    <dgm:cxn modelId="{6A8B0733-2ED5-467E-B068-38E5D8F25F06}" type="presParOf" srcId="{CF500704-1C99-4DD0-9B2D-12F2B6E6FBA9}" destId="{1317ADF4-2F71-4670-8E16-6734955CF67F}" srcOrd="2" destOrd="0" presId="urn:microsoft.com/office/officeart/2005/8/layout/vList5"/>
    <dgm:cxn modelId="{CDE74E6F-9772-4211-AFEC-D8D4B87D4A53}" type="presParOf" srcId="{1317ADF4-2F71-4670-8E16-6734955CF67F}" destId="{AE92F85E-8D87-4DC9-8A45-C82E96E22AC1}" srcOrd="0" destOrd="0" presId="urn:microsoft.com/office/officeart/2005/8/layout/vList5"/>
    <dgm:cxn modelId="{43FDD2CF-FABD-4F77-80D7-6F974B3FFC35}" type="presParOf" srcId="{1317ADF4-2F71-4670-8E16-6734955CF67F}" destId="{F122DD2F-D364-4325-B6FD-E05FA8B2A167}" srcOrd="1" destOrd="0" presId="urn:microsoft.com/office/officeart/2005/8/layout/vList5"/>
    <dgm:cxn modelId="{7875CB0D-99AC-4542-B53D-448E77042CC0}" type="presParOf" srcId="{CF500704-1C99-4DD0-9B2D-12F2B6E6FBA9}" destId="{09950D43-7E5A-45C1-8A69-5DB85B6DB364}" srcOrd="3" destOrd="0" presId="urn:microsoft.com/office/officeart/2005/8/layout/vList5"/>
    <dgm:cxn modelId="{BE23BE78-33EF-4589-A785-DBB3D5EE2192}" type="presParOf" srcId="{CF500704-1C99-4DD0-9B2D-12F2B6E6FBA9}" destId="{53EF476A-EE23-4BD2-A0E6-ACFBA13372CE}" srcOrd="4" destOrd="0" presId="urn:microsoft.com/office/officeart/2005/8/layout/vList5"/>
    <dgm:cxn modelId="{C8704888-D704-4B1E-BCC7-4B0A67869778}" type="presParOf" srcId="{53EF476A-EE23-4BD2-A0E6-ACFBA13372CE}" destId="{6BE5684A-BC60-4158-B419-697724ED513B}" srcOrd="0" destOrd="0" presId="urn:microsoft.com/office/officeart/2005/8/layout/vList5"/>
    <dgm:cxn modelId="{F0914EA5-6B41-4425-9747-EFFA2E9BE330}" type="presParOf" srcId="{53EF476A-EE23-4BD2-A0E6-ACFBA13372CE}" destId="{A1EE17D1-39EF-4A72-8CC9-7FDD1C29FD72}" srcOrd="1" destOrd="0" presId="urn:microsoft.com/office/officeart/2005/8/layout/vList5"/>
    <dgm:cxn modelId="{3462C4DC-D758-4C12-9B91-3345F715214B}" type="presParOf" srcId="{CF500704-1C99-4DD0-9B2D-12F2B6E6FBA9}" destId="{F1113C76-4B06-41D7-9A27-298D4A302422}" srcOrd="5" destOrd="0" presId="urn:microsoft.com/office/officeart/2005/8/layout/vList5"/>
    <dgm:cxn modelId="{27E4E351-10E7-45F3-B06D-4222EB73BC3E}" type="presParOf" srcId="{CF500704-1C99-4DD0-9B2D-12F2B6E6FBA9}" destId="{9DD79CBF-A687-4F85-AF64-A98D2920E0CF}" srcOrd="6" destOrd="0" presId="urn:microsoft.com/office/officeart/2005/8/layout/vList5"/>
    <dgm:cxn modelId="{5A9C7672-92C0-42CB-87DC-1A8409B87D4C}" type="presParOf" srcId="{9DD79CBF-A687-4F85-AF64-A98D2920E0CF}" destId="{EB4CABDF-2CEB-43BA-AA7C-4E27F697A177}" srcOrd="0" destOrd="0" presId="urn:microsoft.com/office/officeart/2005/8/layout/vList5"/>
    <dgm:cxn modelId="{F7A19B18-46D0-456C-8E55-A29EF35ACBE6}" type="presParOf" srcId="{9DD79CBF-A687-4F85-AF64-A98D2920E0CF}" destId="{8601364E-7482-4EED-902D-E8EF4F95D16C}" srcOrd="1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57570BB-18CA-4BFE-84E0-73F11D8DEF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4B91C5-1AAD-4F18-BB1C-E7444C99D1D6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1800" b="1" dirty="0">
              <a:solidFill>
                <a:schemeClr val="tx2"/>
              </a:solidFill>
              <a:sym typeface="Wingdings 2" panose="05020102010507070707" pitchFamily="18" charset="2"/>
            </a:rPr>
            <a:t>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  <a:sym typeface="Wingdings 2" panose="05020102010507070707" pitchFamily="18" charset="2"/>
            </a:rPr>
            <a:t> 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</a:rPr>
            <a:t>Разработка нормативов численности по цеху сетей и подстанций</a:t>
          </a:r>
          <a:endParaRPr lang="ru-RU" sz="1800" dirty="0">
            <a:solidFill>
              <a:schemeClr val="tx1">
                <a:lumMod val="75000"/>
              </a:schemeClr>
            </a:solidFill>
          </a:endParaRPr>
        </a:p>
      </dgm:t>
    </dgm:pt>
    <dgm:pt modelId="{93AD236A-A5F6-4978-A940-E3F7F84C6C3C}" type="parTrans" cxnId="{BC4052D4-292B-4D16-BB9C-C61336F50AA1}">
      <dgm:prSet/>
      <dgm:spPr/>
      <dgm:t>
        <a:bodyPr/>
        <a:lstStyle/>
        <a:p>
          <a:endParaRPr lang="ru-RU" sz="1800">
            <a:solidFill>
              <a:schemeClr val="tx1">
                <a:lumMod val="75000"/>
              </a:schemeClr>
            </a:solidFill>
          </a:endParaRPr>
        </a:p>
      </dgm:t>
    </dgm:pt>
    <dgm:pt modelId="{D6E801B4-DDB8-4B51-B0D5-270B786BDA85}" type="sibTrans" cxnId="{BC4052D4-292B-4D16-BB9C-C61336F50AA1}">
      <dgm:prSet/>
      <dgm:spPr/>
      <dgm:t>
        <a:bodyPr/>
        <a:lstStyle/>
        <a:p>
          <a:endParaRPr lang="ru-RU" sz="1800">
            <a:solidFill>
              <a:schemeClr val="tx1">
                <a:lumMod val="75000"/>
              </a:schemeClr>
            </a:solidFill>
          </a:endParaRPr>
        </a:p>
      </dgm:t>
    </dgm:pt>
    <dgm:pt modelId="{08FEA211-4DAA-4A7B-807B-6A6D380AE58F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1800" b="1" dirty="0">
              <a:solidFill>
                <a:schemeClr val="tx2"/>
              </a:solidFill>
              <a:sym typeface="Wingdings 2" panose="05020102010507070707" pitchFamily="18" charset="2"/>
            </a:rPr>
            <a:t>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  <a:sym typeface="Wingdings 2" panose="05020102010507070707" pitchFamily="18" charset="2"/>
            </a:rPr>
            <a:t> 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</a:rPr>
            <a:t>Разработка норм времени и норм выработки на изготовление отгрузочного реквизита</a:t>
          </a:r>
          <a:endParaRPr lang="ru-RU" sz="1800" dirty="0">
            <a:solidFill>
              <a:schemeClr val="tx1">
                <a:lumMod val="75000"/>
              </a:schemeClr>
            </a:solidFill>
          </a:endParaRPr>
        </a:p>
      </dgm:t>
    </dgm:pt>
    <dgm:pt modelId="{B31E9ED3-0184-417E-AE0F-CCF85D64907E}" type="parTrans" cxnId="{5CC13291-3542-4766-BDE5-513CA10A9C93}">
      <dgm:prSet/>
      <dgm:spPr/>
      <dgm:t>
        <a:bodyPr/>
        <a:lstStyle/>
        <a:p>
          <a:endParaRPr lang="ru-RU" sz="1800">
            <a:solidFill>
              <a:schemeClr val="tx1">
                <a:lumMod val="75000"/>
              </a:schemeClr>
            </a:solidFill>
          </a:endParaRPr>
        </a:p>
      </dgm:t>
    </dgm:pt>
    <dgm:pt modelId="{8E01A103-6DBD-4B34-9115-32D3CBDBCC5B}" type="sibTrans" cxnId="{5CC13291-3542-4766-BDE5-513CA10A9C93}">
      <dgm:prSet/>
      <dgm:spPr/>
      <dgm:t>
        <a:bodyPr/>
        <a:lstStyle/>
        <a:p>
          <a:endParaRPr lang="ru-RU" sz="1800">
            <a:solidFill>
              <a:schemeClr val="tx1">
                <a:lumMod val="75000"/>
              </a:schemeClr>
            </a:solidFill>
          </a:endParaRPr>
        </a:p>
      </dgm:t>
    </dgm:pt>
    <dgm:pt modelId="{8A1FC3F5-5C4C-40B1-99C7-1AE36F211920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1800" b="1" dirty="0">
              <a:solidFill>
                <a:schemeClr val="tx2"/>
              </a:solidFill>
              <a:sym typeface="Wingdings 2" panose="05020102010507070707" pitchFamily="18" charset="2"/>
            </a:rPr>
            <a:t>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  <a:sym typeface="Wingdings 2" panose="05020102010507070707" pitchFamily="18" charset="2"/>
            </a:rPr>
            <a:t> 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</a:rPr>
            <a:t>Обоснование численности на вновь вводимое производство (производство огнеупоров в цехе железобетонных изделий)</a:t>
          </a:r>
          <a:endParaRPr lang="ru-RU" sz="1800" dirty="0">
            <a:solidFill>
              <a:schemeClr val="tx1">
                <a:lumMod val="75000"/>
              </a:schemeClr>
            </a:solidFill>
          </a:endParaRPr>
        </a:p>
      </dgm:t>
    </dgm:pt>
    <dgm:pt modelId="{98E4972F-0CCF-4D3F-95BE-8F2CB77BD9B5}" type="parTrans" cxnId="{7B3F429F-DA55-4C2C-A5F7-D69A7F421DA0}">
      <dgm:prSet/>
      <dgm:spPr/>
      <dgm:t>
        <a:bodyPr/>
        <a:lstStyle/>
        <a:p>
          <a:endParaRPr lang="ru-RU" sz="1800">
            <a:solidFill>
              <a:schemeClr val="tx1">
                <a:lumMod val="75000"/>
              </a:schemeClr>
            </a:solidFill>
          </a:endParaRPr>
        </a:p>
      </dgm:t>
    </dgm:pt>
    <dgm:pt modelId="{453A6881-FE17-4188-8576-FA662E692812}" type="sibTrans" cxnId="{7B3F429F-DA55-4C2C-A5F7-D69A7F421DA0}">
      <dgm:prSet/>
      <dgm:spPr/>
      <dgm:t>
        <a:bodyPr/>
        <a:lstStyle/>
        <a:p>
          <a:endParaRPr lang="ru-RU" sz="1800">
            <a:solidFill>
              <a:schemeClr val="tx1">
                <a:lumMod val="75000"/>
              </a:schemeClr>
            </a:solidFill>
          </a:endParaRPr>
        </a:p>
      </dgm:t>
    </dgm:pt>
    <dgm:pt modelId="{C6723B9F-9CC3-458C-880F-0FF6C848CAB8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1800" b="1" dirty="0">
              <a:solidFill>
                <a:schemeClr val="tx2"/>
              </a:solidFill>
              <a:sym typeface="Wingdings 2" panose="05020102010507070707" pitchFamily="18" charset="2"/>
            </a:rPr>
            <a:t>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  <a:sym typeface="Wingdings 2" panose="05020102010507070707" pitchFamily="18" charset="2"/>
            </a:rPr>
            <a:t> 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</a:rPr>
            <a:t>Обоснование численности при реализация проектов «Система управления производственными процессами (</a:t>
          </a:r>
          <a:r>
            <a:rPr lang="en-US" sz="1800" b="1" dirty="0">
              <a:solidFill>
                <a:schemeClr val="tx1">
                  <a:lumMod val="75000"/>
                </a:schemeClr>
              </a:solidFill>
            </a:rPr>
            <a:t>MES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</a:rPr>
            <a:t>)», «Программа по управлению надежностью оборудования (</a:t>
          </a:r>
          <a:r>
            <a:rPr lang="en-US" sz="1800" b="1" dirty="0">
              <a:solidFill>
                <a:schemeClr val="tx1">
                  <a:lumMod val="75000"/>
                </a:schemeClr>
              </a:solidFill>
            </a:rPr>
            <a:t>ARMP</a:t>
          </a:r>
          <a:r>
            <a:rPr lang="ru-RU" sz="1800" b="1" dirty="0">
              <a:solidFill>
                <a:schemeClr val="tx1">
                  <a:lumMod val="75000"/>
                </a:schemeClr>
              </a:solidFill>
            </a:rPr>
            <a:t>)»</a:t>
          </a:r>
          <a:endParaRPr lang="ru-RU" sz="1800" dirty="0">
            <a:solidFill>
              <a:schemeClr val="tx1">
                <a:lumMod val="75000"/>
              </a:schemeClr>
            </a:solidFill>
          </a:endParaRPr>
        </a:p>
      </dgm:t>
    </dgm:pt>
    <dgm:pt modelId="{9D248028-7D1F-4639-969A-9A5984934EF2}" type="parTrans" cxnId="{47652B7D-902F-45C6-BC10-80F81E47B53B}">
      <dgm:prSet/>
      <dgm:spPr/>
      <dgm:t>
        <a:bodyPr/>
        <a:lstStyle/>
        <a:p>
          <a:endParaRPr lang="ru-RU" sz="1800">
            <a:solidFill>
              <a:schemeClr val="tx1">
                <a:lumMod val="75000"/>
              </a:schemeClr>
            </a:solidFill>
          </a:endParaRPr>
        </a:p>
      </dgm:t>
    </dgm:pt>
    <dgm:pt modelId="{717479A7-CE77-407D-B6A1-20A1D11D290E}" type="sibTrans" cxnId="{47652B7D-902F-45C6-BC10-80F81E47B53B}">
      <dgm:prSet/>
      <dgm:spPr/>
      <dgm:t>
        <a:bodyPr/>
        <a:lstStyle/>
        <a:p>
          <a:endParaRPr lang="ru-RU" sz="1800">
            <a:solidFill>
              <a:schemeClr val="tx1">
                <a:lumMod val="75000"/>
              </a:schemeClr>
            </a:solidFill>
          </a:endParaRPr>
        </a:p>
      </dgm:t>
    </dgm:pt>
    <dgm:pt modelId="{FA011D56-AE80-48D7-83B8-0E66FDD650EA}" type="pres">
      <dgm:prSet presAssocID="{F57570BB-18CA-4BFE-84E0-73F11D8DEF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6E8D3E-8A31-43B4-812D-DA37F921260D}" type="pres">
      <dgm:prSet presAssocID="{9B4B91C5-1AAD-4F18-BB1C-E7444C99D1D6}" presName="parentText" presStyleLbl="node1" presStyleIdx="0" presStyleCnt="4" custLinFactNeighborX="-2164" custLinFactNeighborY="-94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7B0D2-495F-47C2-91BA-8A8C71CC438E}" type="pres">
      <dgm:prSet presAssocID="{D6E801B4-DDB8-4B51-B0D5-270B786BDA85}" presName="spacer" presStyleCnt="0"/>
      <dgm:spPr/>
    </dgm:pt>
    <dgm:pt modelId="{DB8A4BEA-6641-430E-92FC-52385E962A0E}" type="pres">
      <dgm:prSet presAssocID="{08FEA211-4DAA-4A7B-807B-6A6D380AE58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C8746D-0B55-4922-891D-1D02A2A98764}" type="pres">
      <dgm:prSet presAssocID="{8E01A103-6DBD-4B34-9115-32D3CBDBCC5B}" presName="spacer" presStyleCnt="0"/>
      <dgm:spPr/>
    </dgm:pt>
    <dgm:pt modelId="{9385162B-8F4C-45A2-90D5-B77C14236DA1}" type="pres">
      <dgm:prSet presAssocID="{8A1FC3F5-5C4C-40B1-99C7-1AE36F211920}" presName="parentText" presStyleLbl="node1" presStyleIdx="2" presStyleCnt="4" custLinFactNeighborX="840" custLinFactNeighborY="48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C72AF-EED7-4CA5-86B7-A9C7285BD05A}" type="pres">
      <dgm:prSet presAssocID="{453A6881-FE17-4188-8576-FA662E692812}" presName="spacer" presStyleCnt="0"/>
      <dgm:spPr/>
    </dgm:pt>
    <dgm:pt modelId="{DAEB7859-D0F3-47C7-9F6E-70DB603131D4}" type="pres">
      <dgm:prSet presAssocID="{C6723B9F-9CC3-458C-880F-0FF6C848CAB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BCAAA4-F4F8-457B-9596-59B80F7DCA37}" type="presOf" srcId="{9B4B91C5-1AAD-4F18-BB1C-E7444C99D1D6}" destId="{BD6E8D3E-8A31-43B4-812D-DA37F921260D}" srcOrd="0" destOrd="0" presId="urn:microsoft.com/office/officeart/2005/8/layout/vList2"/>
    <dgm:cxn modelId="{BC4052D4-292B-4D16-BB9C-C61336F50AA1}" srcId="{F57570BB-18CA-4BFE-84E0-73F11D8DEF83}" destId="{9B4B91C5-1AAD-4F18-BB1C-E7444C99D1D6}" srcOrd="0" destOrd="0" parTransId="{93AD236A-A5F6-4978-A940-E3F7F84C6C3C}" sibTransId="{D6E801B4-DDB8-4B51-B0D5-270B786BDA85}"/>
    <dgm:cxn modelId="{FB52E1ED-F9CA-4033-95FF-9C0851570B90}" type="presOf" srcId="{8A1FC3F5-5C4C-40B1-99C7-1AE36F211920}" destId="{9385162B-8F4C-45A2-90D5-B77C14236DA1}" srcOrd="0" destOrd="0" presId="urn:microsoft.com/office/officeart/2005/8/layout/vList2"/>
    <dgm:cxn modelId="{5CC13291-3542-4766-BDE5-513CA10A9C93}" srcId="{F57570BB-18CA-4BFE-84E0-73F11D8DEF83}" destId="{08FEA211-4DAA-4A7B-807B-6A6D380AE58F}" srcOrd="1" destOrd="0" parTransId="{B31E9ED3-0184-417E-AE0F-CCF85D64907E}" sibTransId="{8E01A103-6DBD-4B34-9115-32D3CBDBCC5B}"/>
    <dgm:cxn modelId="{7B3F429F-DA55-4C2C-A5F7-D69A7F421DA0}" srcId="{F57570BB-18CA-4BFE-84E0-73F11D8DEF83}" destId="{8A1FC3F5-5C4C-40B1-99C7-1AE36F211920}" srcOrd="2" destOrd="0" parTransId="{98E4972F-0CCF-4D3F-95BE-8F2CB77BD9B5}" sibTransId="{453A6881-FE17-4188-8576-FA662E692812}"/>
    <dgm:cxn modelId="{AE73111E-BF46-41F3-8C0C-5F29AA643A35}" type="presOf" srcId="{08FEA211-4DAA-4A7B-807B-6A6D380AE58F}" destId="{DB8A4BEA-6641-430E-92FC-52385E962A0E}" srcOrd="0" destOrd="0" presId="urn:microsoft.com/office/officeart/2005/8/layout/vList2"/>
    <dgm:cxn modelId="{A411CFBA-0FB9-416F-8E48-9C62C389DFB5}" type="presOf" srcId="{F57570BB-18CA-4BFE-84E0-73F11D8DEF83}" destId="{FA011D56-AE80-48D7-83B8-0E66FDD650EA}" srcOrd="0" destOrd="0" presId="urn:microsoft.com/office/officeart/2005/8/layout/vList2"/>
    <dgm:cxn modelId="{47652B7D-902F-45C6-BC10-80F81E47B53B}" srcId="{F57570BB-18CA-4BFE-84E0-73F11D8DEF83}" destId="{C6723B9F-9CC3-458C-880F-0FF6C848CAB8}" srcOrd="3" destOrd="0" parTransId="{9D248028-7D1F-4639-969A-9A5984934EF2}" sibTransId="{717479A7-CE77-407D-B6A1-20A1D11D290E}"/>
    <dgm:cxn modelId="{F75CB59F-C3DE-4613-B396-233C93735A5C}" type="presOf" srcId="{C6723B9F-9CC3-458C-880F-0FF6C848CAB8}" destId="{DAEB7859-D0F3-47C7-9F6E-70DB603131D4}" srcOrd="0" destOrd="0" presId="urn:microsoft.com/office/officeart/2005/8/layout/vList2"/>
    <dgm:cxn modelId="{7106D4DD-FDF4-4A0D-9FE6-599799EF8C30}" type="presParOf" srcId="{FA011D56-AE80-48D7-83B8-0E66FDD650EA}" destId="{BD6E8D3E-8A31-43B4-812D-DA37F921260D}" srcOrd="0" destOrd="0" presId="urn:microsoft.com/office/officeart/2005/8/layout/vList2"/>
    <dgm:cxn modelId="{733C2455-95EA-4F59-976D-C2F6D37B31A8}" type="presParOf" srcId="{FA011D56-AE80-48D7-83B8-0E66FDD650EA}" destId="{B0E7B0D2-495F-47C2-91BA-8A8C71CC438E}" srcOrd="1" destOrd="0" presId="urn:microsoft.com/office/officeart/2005/8/layout/vList2"/>
    <dgm:cxn modelId="{4FAA658F-36FB-4A9A-BB2E-B7E4399F7182}" type="presParOf" srcId="{FA011D56-AE80-48D7-83B8-0E66FDD650EA}" destId="{DB8A4BEA-6641-430E-92FC-52385E962A0E}" srcOrd="2" destOrd="0" presId="urn:microsoft.com/office/officeart/2005/8/layout/vList2"/>
    <dgm:cxn modelId="{F5F99248-E603-458D-A1D5-826C89CEDC27}" type="presParOf" srcId="{FA011D56-AE80-48D7-83B8-0E66FDD650EA}" destId="{A8C8746D-0B55-4922-891D-1D02A2A98764}" srcOrd="3" destOrd="0" presId="urn:microsoft.com/office/officeart/2005/8/layout/vList2"/>
    <dgm:cxn modelId="{214A6907-02C4-40A4-858F-4D4254E913CF}" type="presParOf" srcId="{FA011D56-AE80-48D7-83B8-0E66FDD650EA}" destId="{9385162B-8F4C-45A2-90D5-B77C14236DA1}" srcOrd="4" destOrd="0" presId="urn:microsoft.com/office/officeart/2005/8/layout/vList2"/>
    <dgm:cxn modelId="{C01B62BA-2BB3-4610-903B-2E217DBB9EE9}" type="presParOf" srcId="{FA011D56-AE80-48D7-83B8-0E66FDD650EA}" destId="{946C72AF-EED7-4CA5-86B7-A9C7285BD05A}" srcOrd="5" destOrd="0" presId="urn:microsoft.com/office/officeart/2005/8/layout/vList2"/>
    <dgm:cxn modelId="{6A5F1887-859D-4670-B78D-7B194E8A483C}" type="presParOf" srcId="{FA011D56-AE80-48D7-83B8-0E66FDD650EA}" destId="{DAEB7859-D0F3-47C7-9F6E-70DB603131D4}" srcOrd="6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F3557-609B-4D69-B6D9-4C6E475E740F}">
      <dsp:nvSpPr>
        <dsp:cNvPr id="0" name=""/>
        <dsp:cNvSpPr/>
      </dsp:nvSpPr>
      <dsp:spPr>
        <a:xfrm>
          <a:off x="0" y="10545"/>
          <a:ext cx="2729780" cy="439925"/>
        </a:xfrm>
        <a:prstGeom prst="roundRect">
          <a:avLst/>
        </a:prstGeom>
        <a:solidFill>
          <a:schemeClr val="tx2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Добыча угля</a:t>
          </a:r>
          <a:endParaRPr lang="ru-RU" sz="1600" kern="1200" dirty="0"/>
        </a:p>
      </dsp:txBody>
      <dsp:txXfrm>
        <a:off x="21475" y="32020"/>
        <a:ext cx="2686830" cy="396975"/>
      </dsp:txXfrm>
    </dsp:sp>
    <dsp:sp modelId="{179E4A51-4DAD-46C1-A238-12078098B00D}">
      <dsp:nvSpPr>
        <dsp:cNvPr id="0" name=""/>
        <dsp:cNvSpPr/>
      </dsp:nvSpPr>
      <dsp:spPr>
        <a:xfrm>
          <a:off x="0" y="457186"/>
          <a:ext cx="2729780" cy="439925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75000"/>
                </a:schemeClr>
              </a:solidFill>
            </a:rPr>
            <a:t>2018</a:t>
          </a: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 – 10,0 млн. тонн</a:t>
          </a:r>
        </a:p>
      </dsp:txBody>
      <dsp:txXfrm>
        <a:off x="21475" y="478661"/>
        <a:ext cx="2686830" cy="396975"/>
      </dsp:txXfrm>
    </dsp:sp>
    <dsp:sp modelId="{8C506F31-60E8-4D8E-AD55-7145B7079071}">
      <dsp:nvSpPr>
        <dsp:cNvPr id="0" name=""/>
        <dsp:cNvSpPr/>
      </dsp:nvSpPr>
      <dsp:spPr>
        <a:xfrm>
          <a:off x="0" y="901004"/>
          <a:ext cx="2729780" cy="439925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75000"/>
                </a:schemeClr>
              </a:solidFill>
            </a:rPr>
            <a:t>Факт </a:t>
          </a:r>
          <a:r>
            <a:rPr lang="en-US" sz="1600" b="1" kern="1200" dirty="0">
              <a:solidFill>
                <a:schemeClr val="tx1">
                  <a:lumMod val="75000"/>
                </a:schemeClr>
              </a:solidFill>
            </a:rPr>
            <a:t>10 </a:t>
          </a:r>
          <a:r>
            <a:rPr lang="ru-RU" sz="1600" b="1" kern="1200" dirty="0">
              <a:solidFill>
                <a:schemeClr val="tx1">
                  <a:lumMod val="75000"/>
                </a:schemeClr>
              </a:solidFill>
            </a:rPr>
            <a:t>мес. 201</a:t>
          </a:r>
          <a:r>
            <a:rPr lang="en-US" sz="1600" b="1" kern="1200" dirty="0">
              <a:solidFill>
                <a:schemeClr val="tx1">
                  <a:lumMod val="75000"/>
                </a:schemeClr>
              </a:solidFill>
            </a:rPr>
            <a:t>9</a:t>
          </a: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 – 7,9 млн. тонн</a:t>
          </a:r>
        </a:p>
      </dsp:txBody>
      <dsp:txXfrm>
        <a:off x="21475" y="922479"/>
        <a:ext cx="2686830" cy="3969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F3557-609B-4D69-B6D9-4C6E475E740F}">
      <dsp:nvSpPr>
        <dsp:cNvPr id="0" name=""/>
        <dsp:cNvSpPr/>
      </dsp:nvSpPr>
      <dsp:spPr>
        <a:xfrm>
          <a:off x="0" y="10545"/>
          <a:ext cx="2729780" cy="439925"/>
        </a:xfrm>
        <a:prstGeom prst="roundRect">
          <a:avLst/>
        </a:prstGeom>
        <a:solidFill>
          <a:schemeClr val="tx2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/>
            <a:t>Производство жидкой стали</a:t>
          </a:r>
          <a:endParaRPr lang="ru-RU" sz="1400" kern="1200" dirty="0"/>
        </a:p>
      </dsp:txBody>
      <dsp:txXfrm>
        <a:off x="21475" y="32020"/>
        <a:ext cx="2686830" cy="396975"/>
      </dsp:txXfrm>
    </dsp:sp>
    <dsp:sp modelId="{179E4A51-4DAD-46C1-A238-12078098B00D}">
      <dsp:nvSpPr>
        <dsp:cNvPr id="0" name=""/>
        <dsp:cNvSpPr/>
      </dsp:nvSpPr>
      <dsp:spPr>
        <a:xfrm>
          <a:off x="0" y="457186"/>
          <a:ext cx="2729780" cy="439925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75000"/>
                </a:schemeClr>
              </a:solidFill>
            </a:rPr>
            <a:t>2018</a:t>
          </a: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 – 3,3 млн. тонн</a:t>
          </a:r>
        </a:p>
      </dsp:txBody>
      <dsp:txXfrm>
        <a:off x="21475" y="478661"/>
        <a:ext cx="2686830" cy="396975"/>
      </dsp:txXfrm>
    </dsp:sp>
    <dsp:sp modelId="{8C506F31-60E8-4D8E-AD55-7145B7079071}">
      <dsp:nvSpPr>
        <dsp:cNvPr id="0" name=""/>
        <dsp:cNvSpPr/>
      </dsp:nvSpPr>
      <dsp:spPr>
        <a:xfrm>
          <a:off x="0" y="901004"/>
          <a:ext cx="2729780" cy="439925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75000"/>
                </a:schemeClr>
              </a:solidFill>
            </a:rPr>
            <a:t>Факт </a:t>
          </a:r>
          <a:r>
            <a:rPr lang="en-US" sz="1600" b="1" kern="1200" dirty="0">
              <a:solidFill>
                <a:schemeClr val="tx1">
                  <a:lumMod val="75000"/>
                </a:schemeClr>
              </a:solidFill>
            </a:rPr>
            <a:t>10 </a:t>
          </a:r>
          <a:r>
            <a:rPr lang="ru-RU" sz="1600" b="1" kern="1200" dirty="0">
              <a:solidFill>
                <a:schemeClr val="tx1">
                  <a:lumMod val="75000"/>
                </a:schemeClr>
              </a:solidFill>
            </a:rPr>
            <a:t>мес. 201</a:t>
          </a:r>
          <a:r>
            <a:rPr lang="en-US" sz="1600" b="1" kern="1200" dirty="0">
              <a:solidFill>
                <a:schemeClr val="tx1">
                  <a:lumMod val="75000"/>
                </a:schemeClr>
              </a:solidFill>
            </a:rPr>
            <a:t>9</a:t>
          </a: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 </a:t>
          </a:r>
          <a:r>
            <a:rPr lang="ru-RU" sz="1600" kern="1200">
              <a:solidFill>
                <a:schemeClr val="tx1">
                  <a:lumMod val="75000"/>
                </a:schemeClr>
              </a:solidFill>
            </a:rPr>
            <a:t>– 2,8 </a:t>
          </a: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млн. тонн</a:t>
          </a:r>
        </a:p>
      </dsp:txBody>
      <dsp:txXfrm>
        <a:off x="21475" y="922479"/>
        <a:ext cx="2686830" cy="3969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F3557-609B-4D69-B6D9-4C6E475E740F}">
      <dsp:nvSpPr>
        <dsp:cNvPr id="0" name=""/>
        <dsp:cNvSpPr/>
      </dsp:nvSpPr>
      <dsp:spPr>
        <a:xfrm>
          <a:off x="0" y="9801"/>
          <a:ext cx="2729780" cy="417931"/>
        </a:xfrm>
        <a:prstGeom prst="roundRect">
          <a:avLst/>
        </a:prstGeom>
        <a:solidFill>
          <a:schemeClr val="tx2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/>
            <a:t>Производство железорудного концентрата</a:t>
          </a:r>
          <a:endParaRPr lang="ru-RU" sz="1400" kern="1200" dirty="0"/>
        </a:p>
      </dsp:txBody>
      <dsp:txXfrm>
        <a:off x="20402" y="30203"/>
        <a:ext cx="2688976" cy="377127"/>
      </dsp:txXfrm>
    </dsp:sp>
    <dsp:sp modelId="{179E4A51-4DAD-46C1-A238-12078098B00D}">
      <dsp:nvSpPr>
        <dsp:cNvPr id="0" name=""/>
        <dsp:cNvSpPr/>
      </dsp:nvSpPr>
      <dsp:spPr>
        <a:xfrm>
          <a:off x="0" y="468652"/>
          <a:ext cx="2729780" cy="417931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75000"/>
                </a:schemeClr>
              </a:solidFill>
            </a:rPr>
            <a:t>2018 </a:t>
          </a: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–</a:t>
          </a:r>
          <a:r>
            <a:rPr lang="ru-RU" sz="1600" b="1" kern="1200" dirty="0">
              <a:solidFill>
                <a:schemeClr val="tx1">
                  <a:lumMod val="75000"/>
                </a:schemeClr>
              </a:solidFill>
            </a:rPr>
            <a:t> </a:t>
          </a: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2,6 млн. тонн</a:t>
          </a:r>
        </a:p>
      </dsp:txBody>
      <dsp:txXfrm>
        <a:off x="20402" y="489054"/>
        <a:ext cx="2688976" cy="377127"/>
      </dsp:txXfrm>
    </dsp:sp>
    <dsp:sp modelId="{8C506F31-60E8-4D8E-AD55-7145B7079071}">
      <dsp:nvSpPr>
        <dsp:cNvPr id="0" name=""/>
        <dsp:cNvSpPr/>
      </dsp:nvSpPr>
      <dsp:spPr>
        <a:xfrm>
          <a:off x="0" y="855905"/>
          <a:ext cx="2729780" cy="417931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75000"/>
                </a:schemeClr>
              </a:solidFill>
            </a:rPr>
            <a:t>Факт </a:t>
          </a:r>
          <a:r>
            <a:rPr lang="en-US" sz="1600" b="1" kern="1200" dirty="0">
              <a:solidFill>
                <a:schemeClr val="tx1">
                  <a:lumMod val="75000"/>
                </a:schemeClr>
              </a:solidFill>
            </a:rPr>
            <a:t>10 </a:t>
          </a:r>
          <a:r>
            <a:rPr lang="ru-RU" sz="1600" b="1" kern="1200" dirty="0">
              <a:solidFill>
                <a:schemeClr val="tx1">
                  <a:lumMod val="75000"/>
                </a:schemeClr>
              </a:solidFill>
            </a:rPr>
            <a:t>мес. 201</a:t>
          </a:r>
          <a:r>
            <a:rPr lang="en-US" sz="1600" b="1" kern="1200" dirty="0">
              <a:solidFill>
                <a:schemeClr val="tx1">
                  <a:lumMod val="75000"/>
                </a:schemeClr>
              </a:solidFill>
            </a:rPr>
            <a:t>9</a:t>
          </a: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 –</a:t>
          </a:r>
          <a:r>
            <a:rPr lang="en-US" sz="1600" kern="1200" dirty="0">
              <a:solidFill>
                <a:schemeClr val="tx1">
                  <a:lumMod val="75000"/>
                </a:schemeClr>
              </a:solidFill>
            </a:rPr>
            <a:t> 2,1 </a:t>
          </a: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млн. тонн</a:t>
          </a:r>
        </a:p>
      </dsp:txBody>
      <dsp:txXfrm>
        <a:off x="20402" y="876307"/>
        <a:ext cx="2688976" cy="3771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DBBC6-DD13-400D-A85A-C3C230253D3D}">
      <dsp:nvSpPr>
        <dsp:cNvPr id="0" name=""/>
        <dsp:cNvSpPr/>
      </dsp:nvSpPr>
      <dsp:spPr>
        <a:xfrm>
          <a:off x="0" y="308656"/>
          <a:ext cx="8505269" cy="540122"/>
        </a:xfrm>
        <a:prstGeom prst="rect">
          <a:avLst/>
        </a:prstGeom>
        <a:solidFill>
          <a:schemeClr val="tx2"/>
        </a:solidFill>
        <a:ln>
          <a:solidFill>
            <a:schemeClr val="tx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bg1"/>
              </a:solidFill>
            </a:rPr>
            <a:t>Основные документы, издаваемые в рамках нормирования:</a:t>
          </a:r>
        </a:p>
      </dsp:txBody>
      <dsp:txXfrm>
        <a:off x="0" y="308656"/>
        <a:ext cx="8505269" cy="540122"/>
      </dsp:txXfrm>
    </dsp:sp>
    <dsp:sp modelId="{C614475D-A65B-446F-BE1F-786C2F6D8E71}">
      <dsp:nvSpPr>
        <dsp:cNvPr id="0" name=""/>
        <dsp:cNvSpPr/>
      </dsp:nvSpPr>
      <dsp:spPr>
        <a:xfrm>
          <a:off x="695" y="717538"/>
          <a:ext cx="3071607" cy="3039245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>
              <a:lumMod val="20000"/>
              <a:lumOff val="8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tx2"/>
            </a:buClr>
            <a:buFont typeface="+mj-lt"/>
            <a:buAutoNum type="arabicPeriod"/>
          </a:pPr>
          <a:r>
            <a:rPr lang="ru-RU" altLang="ru-RU" sz="1600" b="0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-</a:t>
          </a:r>
          <a:r>
            <a:rPr lang="ru-RU" altLang="ru-RU" sz="1600" b="1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 </a:t>
          </a:r>
          <a:r>
            <a:rPr lang="ru-RU" altLang="ru-RU" sz="1600" b="0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Нормы труда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ru-RU" altLang="ru-RU" sz="1600" b="0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- Расчеты численности на вновь вводимые объекты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ru-RU" sz="1600" b="0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- Карты организации труда</a:t>
          </a:r>
          <a:endParaRPr lang="ru-RU" sz="1600" b="0" i="0" kern="1200" dirty="0">
            <a:solidFill>
              <a:schemeClr val="tx1">
                <a:lumMod val="75000"/>
              </a:schemeClr>
            </a:solidFill>
          </a:endParaRPr>
        </a:p>
      </dsp:txBody>
      <dsp:txXfrm>
        <a:off x="695" y="717538"/>
        <a:ext cx="3071607" cy="3039245"/>
      </dsp:txXfrm>
    </dsp:sp>
    <dsp:sp modelId="{49966485-6908-4EAB-A2C0-4B7320BECA98}">
      <dsp:nvSpPr>
        <dsp:cNvPr id="0" name=""/>
        <dsp:cNvSpPr/>
      </dsp:nvSpPr>
      <dsp:spPr>
        <a:xfrm>
          <a:off x="3072303" y="717538"/>
          <a:ext cx="2657300" cy="3039245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>
              <a:lumMod val="20000"/>
              <a:lumOff val="8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ü"/>
          </a:pPr>
          <a:r>
            <a:rPr lang="ru-RU" altLang="ru-RU" sz="1600" b="1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- </a:t>
          </a:r>
          <a:r>
            <a:rPr lang="ru-RU" altLang="ru-RU" sz="1600" b="0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Штатные расписания подразделений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ü"/>
          </a:pPr>
          <a:r>
            <a:rPr lang="ru-RU" altLang="ru-RU" sz="1600" b="0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АО «АрселорМиттал Темиртау»</a:t>
          </a:r>
          <a:endParaRPr lang="ru-RU" sz="1600" b="0" i="0" kern="1200" dirty="0">
            <a:solidFill>
              <a:schemeClr val="tx1">
                <a:lumMod val="75000"/>
              </a:schemeClr>
            </a:solidFill>
          </a:endParaRPr>
        </a:p>
      </dsp:txBody>
      <dsp:txXfrm>
        <a:off x="3072303" y="717538"/>
        <a:ext cx="2657300" cy="3039245"/>
      </dsp:txXfrm>
    </dsp:sp>
    <dsp:sp modelId="{1C199CC8-3B2E-4E1A-BB12-6C6705AC5E78}">
      <dsp:nvSpPr>
        <dsp:cNvPr id="0" name=""/>
        <dsp:cNvSpPr/>
      </dsp:nvSpPr>
      <dsp:spPr>
        <a:xfrm>
          <a:off x="5730299" y="718339"/>
          <a:ext cx="2774969" cy="3047595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>
              <a:lumMod val="20000"/>
              <a:lumOff val="8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ü"/>
          </a:pPr>
          <a:r>
            <a:rPr lang="ru-RU" altLang="ru-RU" sz="1600" b="1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- </a:t>
          </a:r>
          <a:r>
            <a:rPr lang="ru-RU" altLang="ru-RU" sz="1600" b="0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Схемы организационных структур  управления подразделений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ü"/>
          </a:pPr>
          <a:r>
            <a:rPr lang="ru-RU" altLang="ru-RU" sz="1600" b="0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АО «</a:t>
          </a:r>
          <a:r>
            <a:rPr lang="ru-RU" altLang="ru-RU" sz="1600" b="0" i="0" kern="1200" dirty="0" err="1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АрселорМиттал</a:t>
          </a:r>
          <a:r>
            <a:rPr lang="ru-RU" altLang="ru-RU" sz="1600" b="0" i="0" kern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rPr>
            <a:t> Темиртау»</a:t>
          </a:r>
          <a:endParaRPr lang="ru-RU" sz="1600" b="0" i="0" kern="1200" dirty="0">
            <a:solidFill>
              <a:schemeClr val="tx1">
                <a:lumMod val="75000"/>
              </a:schemeClr>
            </a:solidFill>
          </a:endParaRPr>
        </a:p>
      </dsp:txBody>
      <dsp:txXfrm>
        <a:off x="5730299" y="718339"/>
        <a:ext cx="2774969" cy="3047595"/>
      </dsp:txXfrm>
    </dsp:sp>
    <dsp:sp modelId="{80D61891-5B2B-4076-9257-CCAE6270CA59}">
      <dsp:nvSpPr>
        <dsp:cNvPr id="0" name=""/>
        <dsp:cNvSpPr/>
      </dsp:nvSpPr>
      <dsp:spPr>
        <a:xfrm>
          <a:off x="0" y="3468791"/>
          <a:ext cx="8505269" cy="273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4557F-9D7C-4E44-90D5-9E4B991680B8}">
      <dsp:nvSpPr>
        <dsp:cNvPr id="0" name=""/>
        <dsp:cNvSpPr/>
      </dsp:nvSpPr>
      <dsp:spPr>
        <a:xfrm>
          <a:off x="0" y="10206"/>
          <a:ext cx="8062504" cy="925960"/>
        </a:xfrm>
        <a:prstGeom prst="roundRect">
          <a:avLst/>
        </a:prstGeom>
        <a:solidFill>
          <a:schemeClr val="accent3"/>
        </a:solidFill>
        <a:ln>
          <a:solidFill>
            <a:schemeClr val="tx1">
              <a:lumMod val="40000"/>
              <a:lumOff val="6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>
              <a:solidFill>
                <a:schemeClr val="tx2"/>
              </a:solidFill>
              <a:sym typeface="Wingdings 2" panose="05020102010507070707" pitchFamily="18" charset="2"/>
            </a:rPr>
            <a:t></a:t>
          </a:r>
          <a:r>
            <a:rPr lang="ru-RU" sz="1800" b="1" kern="1200" dirty="0">
              <a:solidFill>
                <a:schemeClr val="tx2"/>
              </a:solidFill>
              <a:sym typeface="Wingdings 2" panose="05020102010507070707" pitchFamily="18" charset="2"/>
            </a:rPr>
            <a:t> </a:t>
          </a:r>
          <a:r>
            <a:rPr lang="ru-RU" sz="1800" b="1" kern="1200" dirty="0">
              <a:solidFill>
                <a:schemeClr val="tx1">
                  <a:lumMod val="75000"/>
                </a:schemeClr>
              </a:solidFill>
            </a:rPr>
            <a:t>Нормативы численности персонала:</a:t>
          </a:r>
        </a:p>
      </dsp:txBody>
      <dsp:txXfrm>
        <a:off x="45202" y="55408"/>
        <a:ext cx="7972100" cy="835556"/>
      </dsp:txXfrm>
    </dsp:sp>
    <dsp:sp modelId="{7E064E69-2A8D-44FB-B95C-61BB385CB740}">
      <dsp:nvSpPr>
        <dsp:cNvPr id="0" name=""/>
        <dsp:cNvSpPr/>
      </dsp:nvSpPr>
      <dsp:spPr>
        <a:xfrm>
          <a:off x="0" y="936167"/>
          <a:ext cx="8062504" cy="2782080"/>
        </a:xfrm>
        <a:prstGeom prst="rect">
          <a:avLst/>
        </a:prstGeom>
        <a:solidFill>
          <a:schemeClr val="accent3"/>
        </a:solidFill>
        <a:ln>
          <a:solidFill>
            <a:schemeClr val="tx1">
              <a:lumMod val="20000"/>
              <a:lumOff val="8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5985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Прокатного производства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Коксохимического производства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Конвертерного цеха;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err="1">
              <a:solidFill>
                <a:schemeClr val="tx1">
                  <a:lumMod val="75000"/>
                </a:schemeClr>
              </a:solidFill>
            </a:rPr>
            <a:t>Аглодоменного</a:t>
          </a: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 производства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Копрового цеха и цеха обжига известняка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>
              <a:solidFill>
                <a:schemeClr val="tx1">
                  <a:lumMod val="75000"/>
                </a:schemeClr>
              </a:solidFill>
            </a:rPr>
            <a:t>Подразделений, осуществляющих выработку, переработку, транспортировку и поставку энергетических ресурсов;</a:t>
          </a:r>
        </a:p>
      </dsp:txBody>
      <dsp:txXfrm>
        <a:off x="0" y="936167"/>
        <a:ext cx="8062504" cy="2782080"/>
      </dsp:txXfrm>
    </dsp:sp>
    <dsp:sp modelId="{6324E89B-70EC-4146-B763-79CA1E7A5805}">
      <dsp:nvSpPr>
        <dsp:cNvPr id="0" name=""/>
        <dsp:cNvSpPr/>
      </dsp:nvSpPr>
      <dsp:spPr>
        <a:xfrm>
          <a:off x="0" y="3718247"/>
          <a:ext cx="8062504" cy="1048320"/>
        </a:xfrm>
        <a:prstGeom prst="roundRect">
          <a:avLst/>
        </a:prstGeom>
        <a:solidFill>
          <a:schemeClr val="accent3"/>
        </a:solidFill>
        <a:ln>
          <a:solidFill>
            <a:schemeClr val="tx1">
              <a:lumMod val="40000"/>
              <a:lumOff val="6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0" kern="1200" dirty="0">
              <a:solidFill>
                <a:schemeClr val="tx2"/>
              </a:solidFill>
              <a:sym typeface="Wingdings 2" panose="05020102010507070707" pitchFamily="18" charset="2"/>
            </a:rPr>
            <a:t></a:t>
          </a:r>
          <a:r>
            <a:rPr lang="ru-RU" sz="1900" b="1" kern="1200" dirty="0">
              <a:solidFill>
                <a:schemeClr val="tx1">
                  <a:lumMod val="75000"/>
                </a:schemeClr>
              </a:solidFill>
            </a:rPr>
            <a:t>Нормы времени на ремонт основного энергетического оборудования</a:t>
          </a:r>
        </a:p>
      </dsp:txBody>
      <dsp:txXfrm>
        <a:off x="51175" y="3769422"/>
        <a:ext cx="7960154" cy="9459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CB4D24-C0A7-4968-B72E-941D87AC1881}">
      <dsp:nvSpPr>
        <dsp:cNvPr id="0" name=""/>
        <dsp:cNvSpPr/>
      </dsp:nvSpPr>
      <dsp:spPr>
        <a:xfrm rot="5400000">
          <a:off x="5033256" y="-2069382"/>
          <a:ext cx="762694" cy="5096097"/>
        </a:xfrm>
        <a:prstGeom prst="round2SameRect">
          <a:avLst/>
        </a:prstGeom>
        <a:solidFill>
          <a:srgbClr val="FFFFFF"/>
        </a:solid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solidFill>
                <a:srgbClr val="696969">
                  <a:lumMod val="75000"/>
                </a:srgbClr>
              </a:solidFill>
              <a:latin typeface="Arial"/>
              <a:ea typeface="MS PGothic"/>
              <a:cs typeface="+mn-cs"/>
            </a:rPr>
            <a:t>Сбор данных (обход рабочих мест, хронометражные наблюдения)</a:t>
          </a:r>
        </a:p>
      </dsp:txBody>
      <dsp:txXfrm rot="-5400000">
        <a:off x="2866555" y="134551"/>
        <a:ext cx="5058865" cy="688230"/>
      </dsp:txXfrm>
    </dsp:sp>
    <dsp:sp modelId="{1D83C9CF-E370-4B31-9FBC-9D3C2FD75D7E}">
      <dsp:nvSpPr>
        <dsp:cNvPr id="0" name=""/>
        <dsp:cNvSpPr/>
      </dsp:nvSpPr>
      <dsp:spPr>
        <a:xfrm>
          <a:off x="0" y="1982"/>
          <a:ext cx="2866554" cy="953367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>
              <a:solidFill>
                <a:schemeClr val="bg1"/>
              </a:solidFill>
            </a:rPr>
            <a:t>Получение данных</a:t>
          </a:r>
          <a:endParaRPr lang="ru-RU" sz="2600" kern="1200" dirty="0"/>
        </a:p>
      </dsp:txBody>
      <dsp:txXfrm>
        <a:off x="46540" y="48522"/>
        <a:ext cx="2773474" cy="860287"/>
      </dsp:txXfrm>
    </dsp:sp>
    <dsp:sp modelId="{F122DD2F-D364-4325-B6FD-E05FA8B2A167}">
      <dsp:nvSpPr>
        <dsp:cNvPr id="0" name=""/>
        <dsp:cNvSpPr/>
      </dsp:nvSpPr>
      <dsp:spPr>
        <a:xfrm rot="5400000">
          <a:off x="5033256" y="-1068346"/>
          <a:ext cx="762694" cy="5096097"/>
        </a:xfrm>
        <a:prstGeom prst="round2SameRect">
          <a:avLst/>
        </a:prstGeom>
        <a:solidFill>
          <a:srgbClr val="FFFFFF"/>
        </a:solid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solidFill>
                <a:schemeClr val="tx1">
                  <a:lumMod val="75000"/>
                </a:schemeClr>
              </a:solidFill>
            </a:rPr>
            <a:t>Разработка норм труда, анализ существующих норм</a:t>
          </a:r>
        </a:p>
      </dsp:txBody>
      <dsp:txXfrm rot="-5400000">
        <a:off x="2866555" y="1135587"/>
        <a:ext cx="5058865" cy="688230"/>
      </dsp:txXfrm>
    </dsp:sp>
    <dsp:sp modelId="{AE92F85E-8D87-4DC9-8A45-C82E96E22AC1}">
      <dsp:nvSpPr>
        <dsp:cNvPr id="0" name=""/>
        <dsp:cNvSpPr/>
      </dsp:nvSpPr>
      <dsp:spPr>
        <a:xfrm>
          <a:off x="0" y="1003018"/>
          <a:ext cx="2866554" cy="953367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>
              <a:solidFill>
                <a:srgbClr val="FFFFFF"/>
              </a:solidFill>
              <a:latin typeface="Arial"/>
              <a:ea typeface="MS PGothic"/>
              <a:cs typeface="+mn-cs"/>
            </a:rPr>
            <a:t>Обработка данных</a:t>
          </a:r>
          <a:endParaRPr lang="ru-RU" sz="2600" kern="1200" dirty="0"/>
        </a:p>
      </dsp:txBody>
      <dsp:txXfrm>
        <a:off x="46540" y="1049558"/>
        <a:ext cx="2773474" cy="860287"/>
      </dsp:txXfrm>
    </dsp:sp>
    <dsp:sp modelId="{A1EE17D1-39EF-4A72-8CC9-7FDD1C29FD72}">
      <dsp:nvSpPr>
        <dsp:cNvPr id="0" name=""/>
        <dsp:cNvSpPr/>
      </dsp:nvSpPr>
      <dsp:spPr>
        <a:xfrm rot="5400000">
          <a:off x="5033256" y="-67310"/>
          <a:ext cx="762694" cy="5096097"/>
        </a:xfrm>
        <a:prstGeom prst="round2SameRect">
          <a:avLst/>
        </a:prstGeom>
        <a:solidFill>
          <a:srgbClr val="FFFFFF"/>
        </a:solid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800" kern="1200" dirty="0">
              <a:solidFill>
                <a:srgbClr val="696969">
                  <a:lumMod val="75000"/>
                </a:srgbClr>
              </a:solidFill>
              <a:latin typeface="Arial"/>
              <a:ea typeface="MS PGothic"/>
              <a:cs typeface="+mn-cs"/>
            </a:rPr>
            <a:t>Проводится непосредственно в производственных подразделениях</a:t>
          </a:r>
          <a:endParaRPr lang="ru-RU" sz="1800" kern="1200" dirty="0">
            <a:solidFill>
              <a:srgbClr val="696969">
                <a:lumMod val="75000"/>
              </a:srgbClr>
            </a:solidFill>
            <a:latin typeface="Arial"/>
            <a:ea typeface="MS PGothic"/>
            <a:cs typeface="+mn-cs"/>
          </a:endParaRPr>
        </a:p>
      </dsp:txBody>
      <dsp:txXfrm rot="-5400000">
        <a:off x="2866555" y="2136623"/>
        <a:ext cx="5058865" cy="688230"/>
      </dsp:txXfrm>
    </dsp:sp>
    <dsp:sp modelId="{6BE5684A-BC60-4158-B419-697724ED513B}">
      <dsp:nvSpPr>
        <dsp:cNvPr id="0" name=""/>
        <dsp:cNvSpPr/>
      </dsp:nvSpPr>
      <dsp:spPr>
        <a:xfrm>
          <a:off x="0" y="2004054"/>
          <a:ext cx="2866554" cy="953367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0" kern="1200" dirty="0">
              <a:solidFill>
                <a:srgbClr val="FFFFFF"/>
              </a:solidFill>
              <a:latin typeface="Arial"/>
              <a:ea typeface="MS PGothic"/>
              <a:cs typeface="+mn-cs"/>
            </a:rPr>
            <a:t>Апробация норм </a:t>
          </a:r>
          <a:endParaRPr lang="ru-RU" sz="2600" b="0" kern="1200" dirty="0"/>
        </a:p>
      </dsp:txBody>
      <dsp:txXfrm>
        <a:off x="46540" y="2050594"/>
        <a:ext cx="2773474" cy="860287"/>
      </dsp:txXfrm>
    </dsp:sp>
    <dsp:sp modelId="{8601364E-7482-4EED-902D-E8EF4F95D16C}">
      <dsp:nvSpPr>
        <dsp:cNvPr id="0" name=""/>
        <dsp:cNvSpPr/>
      </dsp:nvSpPr>
      <dsp:spPr>
        <a:xfrm rot="5400000">
          <a:off x="5033256" y="933725"/>
          <a:ext cx="762694" cy="5096097"/>
        </a:xfrm>
        <a:prstGeom prst="round2SameRect">
          <a:avLst/>
        </a:prstGeom>
        <a:solidFill>
          <a:schemeClr val="accent3"/>
        </a:solid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solidFill>
                <a:schemeClr val="tx1">
                  <a:lumMod val="75000"/>
                </a:schemeClr>
              </a:solidFill>
            </a:rPr>
            <a:t>Согласование в профсоюзной организации, утверждение руководством компании</a:t>
          </a:r>
        </a:p>
      </dsp:txBody>
      <dsp:txXfrm rot="-5400000">
        <a:off x="2866555" y="3137658"/>
        <a:ext cx="5058865" cy="688230"/>
      </dsp:txXfrm>
    </dsp:sp>
    <dsp:sp modelId="{EB4CABDF-2CEB-43BA-AA7C-4E27F697A177}">
      <dsp:nvSpPr>
        <dsp:cNvPr id="0" name=""/>
        <dsp:cNvSpPr/>
      </dsp:nvSpPr>
      <dsp:spPr>
        <a:xfrm>
          <a:off x="0" y="3005090"/>
          <a:ext cx="2866554" cy="953367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>
              <a:solidFill>
                <a:srgbClr val="FFFFFF"/>
              </a:solidFill>
              <a:latin typeface="Arial"/>
              <a:ea typeface="MS PGothic"/>
              <a:cs typeface="+mn-cs"/>
            </a:rPr>
            <a:t>Согласование и утверждение</a:t>
          </a:r>
          <a:endParaRPr lang="ru-RU" sz="2600" kern="1200" dirty="0"/>
        </a:p>
      </dsp:txBody>
      <dsp:txXfrm>
        <a:off x="46540" y="3051630"/>
        <a:ext cx="2773474" cy="8602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324BA38-D590-42E9-A461-ADE9B1F9DA26}" type="datetimeFigureOut">
              <a:rPr lang="en-GB" smtClean="0"/>
              <a:t>25/11/2019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61D708-C3B8-4C5F-BB3F-982E687071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217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327"/>
            <a:fld id="{0CDA6011-8B10-47FD-9A98-C71C540D1527}" type="slidenum">
              <a:rPr lang="en-US" smtClean="0">
                <a:solidFill>
                  <a:srgbClr val="000000"/>
                </a:solidFill>
              </a:rPr>
              <a:pPr defTabSz="909327"/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75380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1D708-C3B8-4C5F-BB3F-982E687071FF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500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1D708-C3B8-4C5F-BB3F-982E687071FF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0669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1D708-C3B8-4C5F-BB3F-982E687071FF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191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1D708-C3B8-4C5F-BB3F-982E687071FF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781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1D708-C3B8-4C5F-BB3F-982E687071FF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5447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1D708-C3B8-4C5F-BB3F-982E687071FF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325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1D708-C3B8-4C5F-BB3F-982E687071FF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444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1D708-C3B8-4C5F-BB3F-982E687071FF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7870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1D708-C3B8-4C5F-BB3F-982E687071FF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392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1D708-C3B8-4C5F-BB3F-982E687071FF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849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434975" y="5418138"/>
            <a:ext cx="8253413" cy="315912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441325" y="4003675"/>
            <a:ext cx="8247063" cy="735013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Copyright © ArcelorMittal 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990F02E-69EA-468F-BDF6-B04CD49DFF0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85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01B23-8708-4D88-8F3B-F2D8E5D143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15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6700" y="549275"/>
            <a:ext cx="2058988" cy="55260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8150" y="549275"/>
            <a:ext cx="6026150" cy="5526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721C0-9C87-4FCB-8723-233BA15681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1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495A7-AE72-45BC-9DC5-64AF9CB67F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79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A0D6A-D50A-4ABB-B66E-9577E30D8A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982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9738" y="1960563"/>
            <a:ext cx="4041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960563"/>
            <a:ext cx="4041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77189-990F-48C0-B76F-349065697B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30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CB394-2268-4260-B61A-46EAB75848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37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A2E91-F3FE-43E5-B715-0A50BFBD73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781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98B27-C359-487D-8C53-A50BA5D49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37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BA0D8-F0E1-47AA-A20D-1DE899965C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449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1A911-55CC-40EF-8BC7-A91156FF33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89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8150" y="549275"/>
            <a:ext cx="82343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9738" y="1960563"/>
            <a:ext cx="8235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8150" y="6324600"/>
            <a:ext cx="2281238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baseline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Copyright © ArcelorMittal 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28975" y="6324600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baseline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3188" y="6324600"/>
            <a:ext cx="1905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baseline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CB3BEA-4E8D-4052-9356-0F1E00BCE34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281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MS PGothic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MS PGothic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MS PGothic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MS PGothic" pitchFamily="34" charset="-128"/>
        </a:defRPr>
      </a:lvl9pPr>
    </p:titleStyle>
    <p:bodyStyle>
      <a:lvl1pPr marL="247650" indent="-2476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93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200">
          <a:solidFill>
            <a:schemeClr val="tx1"/>
          </a:solidFill>
          <a:latin typeface="+mn-lt"/>
          <a:ea typeface="+mn-ea"/>
        </a:defRPr>
      </a:lvl2pPr>
      <a:lvl3pPr marL="809625" indent="-2651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ea typeface="+mn-ea"/>
        </a:defRPr>
      </a:lvl3pPr>
      <a:lvl4pPr marL="1081088" indent="-26987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>
          <a:solidFill>
            <a:schemeClr val="tx1"/>
          </a:solidFill>
          <a:latin typeface="+mn-lt"/>
          <a:ea typeface="+mn-ea"/>
        </a:defRPr>
      </a:lvl4pPr>
      <a:lvl5pPr marL="1352550" indent="-26987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>
          <a:solidFill>
            <a:schemeClr val="tx1"/>
          </a:solidFill>
          <a:latin typeface="+mn-lt"/>
          <a:ea typeface="+mn-ea"/>
        </a:defRPr>
      </a:lvl5pPr>
      <a:lvl6pPr marL="1809750" indent="-269875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>
          <a:solidFill>
            <a:schemeClr val="tx1"/>
          </a:solidFill>
          <a:latin typeface="+mn-lt"/>
          <a:ea typeface="+mn-ea"/>
        </a:defRPr>
      </a:lvl6pPr>
      <a:lvl7pPr marL="2266950" indent="-269875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>
          <a:solidFill>
            <a:schemeClr val="tx1"/>
          </a:solidFill>
          <a:latin typeface="+mn-lt"/>
          <a:ea typeface="+mn-ea"/>
        </a:defRPr>
      </a:lvl7pPr>
      <a:lvl8pPr marL="2724150" indent="-269875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>
          <a:solidFill>
            <a:schemeClr val="tx1"/>
          </a:solidFill>
          <a:latin typeface="+mn-lt"/>
          <a:ea typeface="+mn-ea"/>
        </a:defRPr>
      </a:lvl8pPr>
      <a:lvl9pPr marL="3181350" indent="-269875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tags" Target="../tags/tag3.xml"/><Relationship Id="rId7" Type="http://schemas.openxmlformats.org/officeDocument/2006/relationships/image" Target="../media/image3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6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xmlns="" id="{46EF8B62-9337-4E27-95F2-DC34FDA4C4A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281449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" name="think-cell Slide" r:id="rId6" imgW="344" imgH="344" progId="TCLayout.ActiveDocument.1">
                  <p:embed/>
                </p:oleObj>
              </mc:Choice>
              <mc:Fallback>
                <p:oleObj name="think-cell Slide" r:id="rId6" imgW="344" imgH="344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xmlns="" id="{46EF8B62-9337-4E27-95F2-DC34FDA4C4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xmlns="" id="{803BFF7E-409E-4367-9C87-2FEF673625C8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3076" name="Title 6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192688" cy="1152128"/>
          </a:xfrm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Нормирование труда</a:t>
            </a:r>
            <a:br>
              <a:rPr lang="ru-RU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 АО «АрселорМиттал Темиртау» </a:t>
            </a:r>
            <a:br>
              <a:rPr lang="ru-RU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Ноябрь</a:t>
            </a:r>
            <a:r>
              <a:rPr lang="en-US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, 2019</a:t>
            </a:r>
          </a:p>
        </p:txBody>
      </p:sp>
      <p:sp>
        <p:nvSpPr>
          <p:cNvPr id="41989" name="TextBox 4"/>
          <p:cNvSpPr txBox="1">
            <a:spLocks noChangeArrowheads="1"/>
          </p:cNvSpPr>
          <p:nvPr/>
        </p:nvSpPr>
        <p:spPr bwMode="auto">
          <a:xfrm rot="5400000">
            <a:off x="7845426" y="5962650"/>
            <a:ext cx="1382712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900" baseline="-25000">
                <a:solidFill>
                  <a:srgbClr val="5A5A5A"/>
                </a:solidFill>
                <a:cs typeface="Arial" charset="0"/>
              </a:rPr>
              <a:t>The ArcelorMittal Orbit</a:t>
            </a:r>
            <a:endParaRPr lang="en-GB" sz="900" baseline="-25000" dirty="0">
              <a:solidFill>
                <a:srgbClr val="5A5A5A"/>
              </a:solidFill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0C34CC4-1861-4FBF-9939-8E5CE08015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76871"/>
            <a:ext cx="8784976" cy="445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851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40DEF2-5F52-48F4-8D79-A4ACC345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71" y="116632"/>
            <a:ext cx="8234363" cy="715257"/>
          </a:xfrm>
        </p:spPr>
        <p:txBody>
          <a:bodyPr/>
          <a:lstStyle/>
          <a:p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Текущая работа по нормированию </a:t>
            </a:r>
            <a:br>
              <a:rPr lang="ru-RU" sz="2200" dirty="0"/>
            </a:br>
            <a:r>
              <a:rPr lang="ru-RU" sz="2200" dirty="0"/>
              <a:t>в АО «АрселорМиттал Темиртау»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8591AFC-E270-4E74-8F6E-BE2BF3EF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495A7-AE72-45BC-9DC5-64AF9CB67F8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024A6011-A7CF-49DE-8DDA-644EADB623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637890"/>
              </p:ext>
            </p:extLst>
          </p:nvPr>
        </p:nvGraphicFramePr>
        <p:xfrm>
          <a:off x="323528" y="1196752"/>
          <a:ext cx="8356557" cy="5127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5537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DB15810-97B8-48F2-9F8E-A80C5C74642E}"/>
              </a:ext>
            </a:extLst>
          </p:cNvPr>
          <p:cNvSpPr txBox="1"/>
          <p:nvPr/>
        </p:nvSpPr>
        <p:spPr>
          <a:xfrm>
            <a:off x="899592" y="2924944"/>
            <a:ext cx="7632848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/>
                </a:solidFill>
                <a:latin typeface="+mj-lt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427595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04" y="246487"/>
            <a:ext cx="8234363" cy="396081"/>
          </a:xfrm>
        </p:spPr>
        <p:txBody>
          <a:bodyPr/>
          <a:lstStyle/>
          <a:p>
            <a:r>
              <a:rPr lang="ru-RU" sz="2400" dirty="0"/>
              <a:t>АО «</a:t>
            </a:r>
            <a:r>
              <a:rPr lang="ru-RU" sz="2400" dirty="0" err="1"/>
              <a:t>АрселорМиттал</a:t>
            </a:r>
            <a:r>
              <a:rPr lang="ru-RU" sz="2400" dirty="0"/>
              <a:t> Темиртау»</a:t>
            </a:r>
            <a:endParaRPr lang="ru-RU" sz="2400" dirty="0">
              <a:cs typeface="Times New Roman" panose="02020603050405020304" pitchFamily="18" charset="0"/>
            </a:endParaRPr>
          </a:p>
        </p:txBody>
      </p:sp>
      <p:sp>
        <p:nvSpPr>
          <p:cNvPr id="12" name="Объект 2"/>
          <p:cNvSpPr>
            <a:spLocks noGrp="1"/>
          </p:cNvSpPr>
          <p:nvPr>
            <p:ph idx="1"/>
          </p:nvPr>
        </p:nvSpPr>
        <p:spPr>
          <a:xfrm>
            <a:off x="237538" y="863255"/>
            <a:ext cx="8235950" cy="155763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Крупнейшее предприятие горно-металлургического сектора Республики Казахстан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Интегрированный горно-металлургический комплекс с собственным углем, железной рудой и энергетической базой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Социально ориентированная компания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09" y="2517058"/>
            <a:ext cx="6461484" cy="37201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>
            <a:off x="6822421" y="3429000"/>
            <a:ext cx="2129883" cy="211873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ea typeface="ＭＳ Ｐゴシック" charset="-128"/>
              </a:rPr>
              <a:t>Численность -</a:t>
            </a:r>
          </a:p>
          <a:p>
            <a:pPr lvl="0" algn="ctr"/>
            <a:r>
              <a:rPr lang="ru-RU" sz="1600" b="1" dirty="0">
                <a:solidFill>
                  <a:schemeClr val="tx2"/>
                </a:solidFill>
                <a:ea typeface="ＭＳ Ｐゴシック" charset="-128"/>
              </a:rPr>
              <a:t>29 5</a:t>
            </a:r>
            <a:r>
              <a:rPr lang="en-US" sz="1600" b="1" dirty="0">
                <a:solidFill>
                  <a:schemeClr val="tx2"/>
                </a:solidFill>
                <a:ea typeface="ＭＳ Ｐゴシック" charset="-128"/>
              </a:rPr>
              <a:t>44</a:t>
            </a:r>
            <a:endParaRPr lang="ru-RU" sz="1600" b="1" dirty="0">
              <a:solidFill>
                <a:schemeClr val="tx2"/>
              </a:solidFill>
              <a:ea typeface="ＭＳ Ｐゴシック" charset="-128"/>
            </a:endParaRPr>
          </a:p>
          <a:p>
            <a:pPr lvl="0" algn="ctr"/>
            <a:r>
              <a:rPr lang="ru-RU" sz="1600" dirty="0">
                <a:solidFill>
                  <a:schemeClr val="tx1">
                    <a:lumMod val="75000"/>
                  </a:schemeClr>
                </a:solidFill>
                <a:ea typeface="ＭＳ Ｐゴシック" charset="-128"/>
              </a:rPr>
              <a:t>работников </a:t>
            </a:r>
          </a:p>
          <a:p>
            <a:pPr lvl="0" algn="ctr"/>
            <a:r>
              <a:rPr lang="ru-RU" sz="1600" dirty="0">
                <a:solidFill>
                  <a:schemeClr val="tx1">
                    <a:lumMod val="75000"/>
                  </a:schemeClr>
                </a:solidFill>
                <a:ea typeface="ＭＳ Ｐゴシック" charset="-128"/>
              </a:rPr>
              <a:t>(на 3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  <a:ea typeface="ＭＳ Ｐゴシック" charset="-128"/>
              </a:rPr>
              <a:t>1</a:t>
            </a:r>
            <a:r>
              <a:rPr lang="ru-RU" sz="1600" dirty="0">
                <a:solidFill>
                  <a:schemeClr val="tx1">
                    <a:lumMod val="75000"/>
                  </a:schemeClr>
                </a:solidFill>
                <a:ea typeface="ＭＳ Ｐゴシック" charset="-128"/>
              </a:rPr>
              <a:t>.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  <a:ea typeface="ＭＳ Ｐゴシック" charset="-128"/>
              </a:rPr>
              <a:t>10</a:t>
            </a:r>
            <a:r>
              <a:rPr lang="ru-RU" sz="1600" dirty="0">
                <a:solidFill>
                  <a:schemeClr val="tx1">
                    <a:lumMod val="75000"/>
                  </a:schemeClr>
                </a:solidFill>
                <a:ea typeface="ＭＳ Ｐゴシック" charset="-128"/>
              </a:rPr>
              <a:t>.2019)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ea typeface="ＭＳ Ｐゴシック" charset="-128"/>
            </a:endParaRPr>
          </a:p>
        </p:txBody>
      </p:sp>
      <p:sp>
        <p:nvSpPr>
          <p:cNvPr id="7" name="Номер слайда 3">
            <a:extLst>
              <a:ext uri="{FF2B5EF4-FFF2-40B4-BE49-F238E27FC236}">
                <a16:creationId xmlns:a16="http://schemas.microsoft.com/office/drawing/2014/main" xmlns="" id="{89D5BBD0-FB50-41BF-9AE4-55667D8E3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3188" y="6399485"/>
            <a:ext cx="1905000" cy="269875"/>
          </a:xfrm>
        </p:spPr>
        <p:txBody>
          <a:bodyPr/>
          <a:lstStyle/>
          <a:p>
            <a:pPr>
              <a:defRPr/>
            </a:pPr>
            <a:fld id="{2F1495A7-AE72-45BC-9DC5-64AF9CB67F8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783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1" descr="Технология комбината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48" y="1046604"/>
            <a:ext cx="8065419" cy="355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2137661F-66AD-4F40-8304-E6395F696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504" y="188641"/>
            <a:ext cx="8234363" cy="720080"/>
          </a:xfrm>
        </p:spPr>
        <p:txBody>
          <a:bodyPr/>
          <a:lstStyle/>
          <a:p>
            <a:r>
              <a:rPr lang="ru-RU" sz="2400" dirty="0"/>
              <a:t>АО «</a:t>
            </a:r>
            <a:r>
              <a:rPr lang="ru-RU" sz="2400" dirty="0" err="1"/>
              <a:t>АрселорМиттал</a:t>
            </a:r>
            <a:r>
              <a:rPr lang="ru-RU" sz="2400" dirty="0"/>
              <a:t> Темиртау»</a:t>
            </a:r>
            <a:r>
              <a:rPr lang="en-US" sz="2400" dirty="0">
                <a:cs typeface="Times New Roman" panose="02020603050405020304" pitchFamily="18" charset="0"/>
              </a:rPr>
              <a:t/>
            </a:r>
            <a:br>
              <a:rPr lang="en-US" sz="2400" dirty="0">
                <a:cs typeface="Times New Roman" panose="02020603050405020304" pitchFamily="18" charset="0"/>
              </a:rPr>
            </a:br>
            <a:r>
              <a:rPr lang="ru-RU" sz="2400" dirty="0">
                <a:cs typeface="Times New Roman" panose="02020603050405020304" pitchFamily="18" charset="0"/>
              </a:rPr>
              <a:t>Основные показатели работы предприятия</a:t>
            </a:r>
          </a:p>
        </p:txBody>
      </p:sp>
      <p:graphicFrame>
        <p:nvGraphicFramePr>
          <p:cNvPr id="11" name="Схема 10">
            <a:extLst>
              <a:ext uri="{FF2B5EF4-FFF2-40B4-BE49-F238E27FC236}">
                <a16:creationId xmlns:a16="http://schemas.microsoft.com/office/drawing/2014/main" xmlns="" id="{CC3F81DA-C0FC-44E7-9611-3727CC9BD7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0047787"/>
              </p:ext>
            </p:extLst>
          </p:nvPr>
        </p:nvGraphicFramePr>
        <p:xfrm>
          <a:off x="229742" y="4605051"/>
          <a:ext cx="2729780" cy="134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4" name="Схема 13">
            <a:extLst>
              <a:ext uri="{FF2B5EF4-FFF2-40B4-BE49-F238E27FC236}">
                <a16:creationId xmlns:a16="http://schemas.microsoft.com/office/drawing/2014/main" xmlns="" id="{C538B82E-EA8E-44D2-B5CB-C2796AD9BB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949798"/>
              </p:ext>
            </p:extLst>
          </p:nvPr>
        </p:nvGraphicFramePr>
        <p:xfrm>
          <a:off x="3063355" y="4605051"/>
          <a:ext cx="2729780" cy="134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5" name="Схема 14">
            <a:extLst>
              <a:ext uri="{FF2B5EF4-FFF2-40B4-BE49-F238E27FC236}">
                <a16:creationId xmlns:a16="http://schemas.microsoft.com/office/drawing/2014/main" xmlns="" id="{5DB34EFC-3EE2-4091-9FEA-01EDE23249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7628401"/>
              </p:ext>
            </p:extLst>
          </p:nvPr>
        </p:nvGraphicFramePr>
        <p:xfrm>
          <a:off x="5907212" y="4653136"/>
          <a:ext cx="2729780" cy="1273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16" name="Номер слайда 3">
            <a:extLst>
              <a:ext uri="{FF2B5EF4-FFF2-40B4-BE49-F238E27FC236}">
                <a16:creationId xmlns:a16="http://schemas.microsoft.com/office/drawing/2014/main" xmlns="" id="{37B49A1A-0FE7-4663-953F-7AAA0C998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3188" y="6399485"/>
            <a:ext cx="1905000" cy="269875"/>
          </a:xfrm>
        </p:spPr>
        <p:txBody>
          <a:bodyPr/>
          <a:lstStyle/>
          <a:p>
            <a:pPr>
              <a:defRPr/>
            </a:pPr>
            <a:fld id="{2F1495A7-AE72-45BC-9DC5-64AF9CB67F8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10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40DEF2-5F52-48F4-8D79-A4ACC345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71" y="116632"/>
            <a:ext cx="8234363" cy="715257"/>
          </a:xfrm>
        </p:spPr>
        <p:txBody>
          <a:bodyPr/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Основные направления по нормированию труда</a:t>
            </a:r>
            <a:br>
              <a:rPr lang="ru-RU" sz="2400" dirty="0"/>
            </a:br>
            <a:r>
              <a:rPr lang="ru-RU" sz="2400" dirty="0"/>
              <a:t>в АО «АрселорМиттал Темиртау»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8591AFC-E270-4E74-8F6E-BE2BF3EF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495A7-AE72-45BC-9DC5-64AF9CB67F8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xmlns="" id="{65107374-3D22-4729-A9D4-78C2619C4F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935249"/>
              </p:ext>
            </p:extLst>
          </p:nvPr>
        </p:nvGraphicFramePr>
        <p:xfrm>
          <a:off x="395536" y="2549599"/>
          <a:ext cx="8505269" cy="3909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F3908FE6-F2C7-4420-B3BF-463426B36482}"/>
              </a:ext>
            </a:extLst>
          </p:cNvPr>
          <p:cNvSpPr/>
          <p:nvPr/>
        </p:nvSpPr>
        <p:spPr bwMode="auto">
          <a:xfrm>
            <a:off x="243195" y="831889"/>
            <a:ext cx="3385018" cy="94092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-2500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charset="0"/>
                <a:ea typeface="MS PGothic" pitchFamily="34" charset="-128"/>
              </a:rPr>
              <a:t>Лаборатория научной организации труда СД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-2500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charset="0"/>
                <a:ea typeface="MS PGothic" pitchFamily="34" charset="-128"/>
              </a:rPr>
              <a:t>(с 1965 года)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76503361-6EC8-44C2-B2D3-6F3C69206846}"/>
              </a:ext>
            </a:extLst>
          </p:cNvPr>
          <p:cNvSpPr/>
          <p:nvPr/>
        </p:nvSpPr>
        <p:spPr bwMode="auto">
          <a:xfrm>
            <a:off x="243195" y="1807374"/>
            <a:ext cx="3385018" cy="97355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-2500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charset="0"/>
                <a:ea typeface="MS PGothic" pitchFamily="34" charset="-128"/>
              </a:rPr>
              <a:t>Нормативно-исследовательская станция УД (до 1995 года</a:t>
            </a:r>
            <a:r>
              <a:rPr kumimoji="0" lang="ru-RU" sz="20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Gothic" pitchFamily="34" charset="-128"/>
              </a:rPr>
              <a:t>)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AE08C456-D870-4136-B39E-0F0659438F52}"/>
              </a:ext>
            </a:extLst>
          </p:cNvPr>
          <p:cNvCxnSpPr>
            <a:cxnSpLocks/>
            <a:stCxn id="10" idx="6"/>
            <a:endCxn id="17" idx="1"/>
          </p:cNvCxnSpPr>
          <p:nvPr/>
        </p:nvCxnSpPr>
        <p:spPr bwMode="auto">
          <a:xfrm flipV="1">
            <a:off x="3628213" y="1772816"/>
            <a:ext cx="1158293" cy="5213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1B47BD3A-7779-4A9A-9A1E-B8D387C05B17}"/>
              </a:ext>
            </a:extLst>
          </p:cNvPr>
          <p:cNvCxnSpPr>
            <a:cxnSpLocks/>
            <a:stCxn id="8" idx="6"/>
            <a:endCxn id="17" idx="1"/>
          </p:cNvCxnSpPr>
          <p:nvPr/>
        </p:nvCxnSpPr>
        <p:spPr bwMode="auto">
          <a:xfrm>
            <a:off x="3628213" y="1302353"/>
            <a:ext cx="1158293" cy="4704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E49E7EA0-52EF-445E-B8A4-F5B8E7B8ED2E}"/>
              </a:ext>
            </a:extLst>
          </p:cNvPr>
          <p:cNvSpPr/>
          <p:nvPr/>
        </p:nvSpPr>
        <p:spPr bwMode="auto">
          <a:xfrm>
            <a:off x="4786506" y="1174674"/>
            <a:ext cx="3600400" cy="119628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-2500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charset="0"/>
                <a:ea typeface="MS PGothic" pitchFamily="34" charset="-128"/>
              </a:rPr>
              <a:t>В настоящее время –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-2500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charset="0"/>
                <a:ea typeface="MS PGothic" pitchFamily="34" charset="-128"/>
              </a:rPr>
              <a:t>Отдел по организационным изменениям и развитию</a:t>
            </a:r>
          </a:p>
        </p:txBody>
      </p:sp>
    </p:spTree>
    <p:extLst>
      <p:ext uri="{BB962C8B-B14F-4D97-AF65-F5344CB8AC3E}">
        <p14:creationId xmlns:p14="http://schemas.microsoft.com/office/powerpoint/2010/main" val="3013146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07B6E5-FA88-41CB-A6A3-D6B7325C7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45" y="44624"/>
            <a:ext cx="8234363" cy="792163"/>
          </a:xfrm>
        </p:spPr>
        <p:txBody>
          <a:bodyPr/>
          <a:lstStyle/>
          <a:p>
            <a:r>
              <a:rPr lang="ru-RU" sz="2400" dirty="0"/>
              <a:t>Результаты работы рабочей группы с участием </a:t>
            </a:r>
            <a:br>
              <a:rPr lang="ru-RU" sz="2400" dirty="0"/>
            </a:br>
            <a:r>
              <a:rPr lang="ru-RU" sz="2400" dirty="0"/>
              <a:t>МТСЗН в 2011-2012 годах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D0E786CE-FF35-44AF-88C2-9C95649393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5053752"/>
              </p:ext>
            </p:extLst>
          </p:nvPr>
        </p:nvGraphicFramePr>
        <p:xfrm>
          <a:off x="295684" y="1538078"/>
          <a:ext cx="8062504" cy="4776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559A30C-BEA6-4579-BA7E-0F9861D76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495A7-AE72-45BC-9DC5-64AF9CB67F8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34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40DEF2-5F52-48F4-8D79-A4ACC345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71" y="116632"/>
            <a:ext cx="8234363" cy="715257"/>
          </a:xfrm>
        </p:spPr>
        <p:txBody>
          <a:bodyPr/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Порядок разработки норм труда </a:t>
            </a:r>
            <a:br>
              <a:rPr lang="ru-RU" sz="2400" dirty="0"/>
            </a:br>
            <a:r>
              <a:rPr lang="ru-RU" sz="2400" dirty="0"/>
              <a:t>на АО «АрселорМиттал Темиртау»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8591AFC-E270-4E74-8F6E-BE2BF3EF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3188" y="6399485"/>
            <a:ext cx="1905000" cy="269875"/>
          </a:xfrm>
        </p:spPr>
        <p:txBody>
          <a:bodyPr/>
          <a:lstStyle/>
          <a:p>
            <a:pPr>
              <a:defRPr/>
            </a:pPr>
            <a:fld id="{2F1495A7-AE72-45BC-9DC5-64AF9CB67F8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F43F96BD-254C-44DF-8C50-B08F05FB91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6961109"/>
              </p:ext>
            </p:extLst>
          </p:nvPr>
        </p:nvGraphicFramePr>
        <p:xfrm>
          <a:off x="539552" y="2492896"/>
          <a:ext cx="7962652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9C623CD-AA50-43D7-B5E5-C10733AD5277}"/>
              </a:ext>
            </a:extLst>
          </p:cNvPr>
          <p:cNvSpPr/>
          <p:nvPr/>
        </p:nvSpPr>
        <p:spPr>
          <a:xfrm>
            <a:off x="142671" y="1141787"/>
            <a:ext cx="84617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</a:rPr>
              <a:t>АО «АрселорМиттал Темиртау» разрабатывает и внедряет нормы в соответствии с Трудовым Кодексом Республики Казахстан, Правилами, Методическими рекомендациями, разработанными министерствами</a:t>
            </a:r>
          </a:p>
        </p:txBody>
      </p:sp>
    </p:spTree>
    <p:extLst>
      <p:ext uri="{BB962C8B-B14F-4D97-AF65-F5344CB8AC3E}">
        <p14:creationId xmlns:p14="http://schemas.microsoft.com/office/powerpoint/2010/main" val="307153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40DEF2-5F52-48F4-8D79-A4ACC345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3171"/>
            <a:ext cx="8234363" cy="453501"/>
          </a:xfrm>
        </p:spPr>
        <p:txBody>
          <a:bodyPr/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Теоретическая подготовка сотрудников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8591AFC-E270-4E74-8F6E-BE2BF3EF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495A7-AE72-45BC-9DC5-64AF9CB67F8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CE4701B7-72C8-4E46-BAE2-D54AD736C866}"/>
              </a:ext>
            </a:extLst>
          </p:cNvPr>
          <p:cNvGrpSpPr/>
          <p:nvPr/>
        </p:nvGrpSpPr>
        <p:grpSpPr>
          <a:xfrm>
            <a:off x="683568" y="1484784"/>
            <a:ext cx="7674619" cy="4202000"/>
            <a:chOff x="683568" y="1340768"/>
            <a:chExt cx="7674619" cy="4202000"/>
          </a:xfrm>
          <a:solidFill>
            <a:schemeClr val="accent3">
              <a:lumMod val="95000"/>
            </a:schemeClr>
          </a:solidFill>
          <a:effectLst/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xmlns="" id="{599BA322-D799-4160-94AB-CB8C225BD7E8}"/>
                </a:ext>
              </a:extLst>
            </p:cNvPr>
            <p:cNvSpPr/>
            <p:nvPr/>
          </p:nvSpPr>
          <p:spPr bwMode="auto">
            <a:xfrm>
              <a:off x="683568" y="1340768"/>
              <a:ext cx="6984776" cy="15121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457200" indent="-457200">
                <a:spcBef>
                  <a:spcPct val="20000"/>
                </a:spcBef>
                <a:buClr>
                  <a:schemeClr val="tx2"/>
                </a:buClr>
                <a:buSzPct val="107000"/>
                <a:buFont typeface="Wingdings" panose="05000000000000000000" pitchFamily="2" charset="2"/>
                <a:buChar char="Ø"/>
                <a:defRPr/>
              </a:pPr>
              <a:r>
                <a:rPr lang="ru-RU" b="1" dirty="0">
                  <a:solidFill>
                    <a:schemeClr val="tx1">
                      <a:lumMod val="75000"/>
                    </a:schemeClr>
                  </a:solidFill>
                </a:rPr>
                <a:t>Семинар «Аналитические методы расчета норм труда»   Берешев С.Х., Салимгереев Б.М., Центр оптимизации трудовых отношений  АО «АрселорМиттал Темиртау», Казахстан</a:t>
              </a:r>
            </a:p>
          </p:txBody>
        </p:sp>
        <p:sp>
          <p:nvSpPr>
            <p:cNvPr id="10" name="Прямоугольник: скругленные углы 9">
              <a:extLst>
                <a:ext uri="{FF2B5EF4-FFF2-40B4-BE49-F238E27FC236}">
                  <a16:creationId xmlns:a16="http://schemas.microsoft.com/office/drawing/2014/main" xmlns="" id="{4AC62F3C-B493-4813-8BC6-4BA3CE6E8D6A}"/>
                </a:ext>
              </a:extLst>
            </p:cNvPr>
            <p:cNvSpPr/>
            <p:nvPr/>
          </p:nvSpPr>
          <p:spPr bwMode="auto">
            <a:xfrm>
              <a:off x="1079612" y="2785785"/>
              <a:ext cx="6984776" cy="1425286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spcBef>
                  <a:spcPct val="20000"/>
                </a:spcBef>
                <a:buClr>
                  <a:schemeClr val="tx2"/>
                </a:buClr>
                <a:buSzPct val="107000"/>
                <a:buFont typeface="Wingdings" panose="05000000000000000000" pitchFamily="2" charset="2"/>
                <a:buChar char="Ø"/>
              </a:pPr>
              <a:r>
                <a:rPr lang="ru-RU" b="1" dirty="0">
                  <a:solidFill>
                    <a:schemeClr val="tx1">
                      <a:lumMod val="75000"/>
                    </a:schemeClr>
                  </a:solidFill>
                </a:rPr>
                <a:t>Семинар «Нормирование труда: простые решения сложных задач» Лучанинов С.В. к.т.н., академик Всемирной академии наук о производительности   ОАО «АрселорМиттал Кривой Рог», Украина</a:t>
              </a:r>
            </a:p>
          </p:txBody>
        </p:sp>
        <p:sp>
          <p:nvSpPr>
            <p:cNvPr id="11" name="Прямоугольник: скругленные углы 10">
              <a:extLst>
                <a:ext uri="{FF2B5EF4-FFF2-40B4-BE49-F238E27FC236}">
                  <a16:creationId xmlns:a16="http://schemas.microsoft.com/office/drawing/2014/main" xmlns="" id="{B537E8F5-E3E5-4DE1-BA0E-5A00996081DB}"/>
                </a:ext>
              </a:extLst>
            </p:cNvPr>
            <p:cNvSpPr/>
            <p:nvPr/>
          </p:nvSpPr>
          <p:spPr bwMode="auto">
            <a:xfrm>
              <a:off x="1935722" y="4117482"/>
              <a:ext cx="6422465" cy="1425286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ct val="20000"/>
                </a:spcBef>
                <a:buClr>
                  <a:schemeClr val="tx2"/>
                </a:buClr>
                <a:buSzPct val="107000"/>
              </a:pPr>
              <a:endParaRPr lang="ru-RU" b="1" dirty="0">
                <a:solidFill>
                  <a:schemeClr val="tx1">
                    <a:lumMod val="75000"/>
                  </a:schemeClr>
                </a:solidFill>
              </a:endParaRPr>
            </a:p>
            <a:p>
              <a:pPr marL="457200" indent="-457200">
                <a:spcBef>
                  <a:spcPct val="20000"/>
                </a:spcBef>
                <a:buClr>
                  <a:schemeClr val="tx2"/>
                </a:buClr>
                <a:buSzPct val="107000"/>
                <a:buFont typeface="Wingdings" panose="05000000000000000000" pitchFamily="2" charset="2"/>
                <a:buChar char="Ø"/>
              </a:pPr>
              <a:r>
                <a:rPr lang="ru-RU" b="1" dirty="0">
                  <a:solidFill>
                    <a:schemeClr val="tx1">
                      <a:lumMod val="75000"/>
                    </a:schemeClr>
                  </a:solidFill>
                </a:rPr>
                <a:t>Обучение в Школе нормировщика в г. Санкт Петербург, Россия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5825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xmlns="" id="{2A1577FE-CCDD-4E38-9106-A9AD1E0600A5}"/>
              </a:ext>
            </a:extLst>
          </p:cNvPr>
          <p:cNvSpPr/>
          <p:nvPr/>
        </p:nvSpPr>
        <p:spPr bwMode="auto">
          <a:xfrm>
            <a:off x="107504" y="3754324"/>
            <a:ext cx="8845928" cy="269901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40DEF2-5F52-48F4-8D79-A4ACC345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21294"/>
            <a:ext cx="8234363" cy="610595"/>
          </a:xfrm>
        </p:spPr>
        <p:txBody>
          <a:bodyPr/>
          <a:lstStyle/>
          <a:p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Методы нормирования </a:t>
            </a:r>
            <a:br>
              <a:rPr lang="ru-RU" sz="2200" dirty="0"/>
            </a:br>
            <a:r>
              <a:rPr lang="ru-RU" sz="2200" dirty="0"/>
              <a:t>в АО «АрселорМиттал Темиртау»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8591AFC-E270-4E74-8F6E-BE2BF3EF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24758" y="6529020"/>
            <a:ext cx="1905000" cy="269875"/>
          </a:xfrm>
        </p:spPr>
        <p:txBody>
          <a:bodyPr/>
          <a:lstStyle/>
          <a:p>
            <a:pPr>
              <a:defRPr/>
            </a:pPr>
            <a:fld id="{2F1495A7-AE72-45BC-9DC5-64AF9CB67F8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BD4578A-D40D-4416-A01B-0117E21C96A4}"/>
              </a:ext>
            </a:extLst>
          </p:cNvPr>
          <p:cNvSpPr/>
          <p:nvPr/>
        </p:nvSpPr>
        <p:spPr bwMode="auto">
          <a:xfrm>
            <a:off x="428724" y="1164624"/>
            <a:ext cx="4045714" cy="16090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 defTabSz="982663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schemeClr val="tx1">
                    <a:lumMod val="75000"/>
                  </a:schemeClr>
                </a:solidFill>
              </a:rPr>
              <a:t>МЕТОДЫ :</a:t>
            </a:r>
          </a:p>
          <a:p>
            <a:pPr lvl="0" algn="ctr" defTabSz="98266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ru-RU" altLang="ru-RU" sz="1400" b="1" dirty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marL="342900" lvl="0" indent="-342900" defTabSz="9826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ru-RU" altLang="ru-RU" sz="1400" b="1" dirty="0">
                <a:solidFill>
                  <a:schemeClr val="tx2"/>
                </a:solidFill>
              </a:rPr>
              <a:t>Аналитически - расчетный</a:t>
            </a:r>
          </a:p>
          <a:p>
            <a:pPr marL="285750" lvl="0" indent="-285750" defTabSz="9826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ru-RU" altLang="ru-RU" sz="1400" b="1" dirty="0">
                <a:solidFill>
                  <a:schemeClr val="tx2"/>
                </a:solidFill>
              </a:rPr>
              <a:t>Аналитически - исследовательский</a:t>
            </a:r>
          </a:p>
          <a:p>
            <a:pPr marL="285750" lvl="0" indent="-285750" defTabSz="9826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ru-RU" altLang="ru-RU" sz="1400" b="1" dirty="0">
                <a:solidFill>
                  <a:schemeClr val="tx2"/>
                </a:solidFill>
              </a:rPr>
              <a:t>Опытно - статистический  (суммарный)</a:t>
            </a:r>
          </a:p>
          <a:p>
            <a:pPr marL="285750" lvl="0" indent="-285750" defTabSz="9826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ru-RU" sz="1400" b="1" dirty="0">
                <a:solidFill>
                  <a:schemeClr val="tx2"/>
                </a:solidFill>
              </a:rPr>
              <a:t>AVA (</a:t>
            </a:r>
            <a:r>
              <a:rPr lang="ru-RU" altLang="ru-RU" sz="1400" b="1" dirty="0">
                <a:solidFill>
                  <a:schemeClr val="tx2"/>
                </a:solidFill>
              </a:rPr>
              <a:t>анализ добавочной стоимости) </a:t>
            </a:r>
          </a:p>
          <a:p>
            <a:pPr lvl="0" defTabSz="9826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</a:pPr>
            <a:endParaRPr lang="en-US" altLang="ru-RU" sz="1200" b="1" dirty="0">
              <a:solidFill>
                <a:schemeClr val="tx2"/>
              </a:solidFill>
            </a:endParaRPr>
          </a:p>
          <a:p>
            <a:pPr marL="285750" lvl="0" indent="-285750" defTabSz="9826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u-RU" altLang="ru-RU" sz="1200" b="1" dirty="0">
              <a:solidFill>
                <a:schemeClr val="tx2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366153E-6F11-4FCE-B1B6-54923E7FD380}"/>
              </a:ext>
            </a:extLst>
          </p:cNvPr>
          <p:cNvSpPr/>
          <p:nvPr/>
        </p:nvSpPr>
        <p:spPr bwMode="auto">
          <a:xfrm>
            <a:off x="4656615" y="1164624"/>
            <a:ext cx="4210093" cy="16090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71500" lvl="0" indent="-571500" algn="ctr" defTabSz="982663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schemeClr val="tx1">
                    <a:lumMod val="75000"/>
                  </a:schemeClr>
                </a:solidFill>
              </a:rPr>
              <a:t>Каждый из методов предусматривает 4</a:t>
            </a:r>
          </a:p>
          <a:p>
            <a:pPr marL="571500" lvl="0" indent="-571500" algn="ctr" defTabSz="982663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schemeClr val="tx1">
                    <a:lumMod val="75000"/>
                  </a:schemeClr>
                </a:solidFill>
              </a:rPr>
              <a:t>расчета нормативной</a:t>
            </a:r>
            <a:r>
              <a:rPr lang="en-US" altLang="ru-RU" sz="1400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altLang="ru-RU" sz="1400" b="1" dirty="0">
                <a:solidFill>
                  <a:schemeClr val="tx1">
                    <a:lumMod val="75000"/>
                  </a:schemeClr>
                </a:solidFill>
              </a:rPr>
              <a:t>численности:</a:t>
            </a:r>
            <a:endParaRPr lang="ru-RU" altLang="ru-RU" sz="1400" b="1" dirty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marL="571500" lvl="0" indent="-571500" defTabSz="982663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1400" b="1" dirty="0">
                <a:solidFill>
                  <a:schemeClr val="tx2"/>
                </a:solidFill>
              </a:rPr>
              <a:t>По нормативам времени</a:t>
            </a:r>
          </a:p>
          <a:p>
            <a:pPr marL="571500" lvl="0" indent="-571500" defTabSz="982663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1400" b="1" dirty="0">
                <a:solidFill>
                  <a:schemeClr val="tx2"/>
                </a:solidFill>
              </a:rPr>
              <a:t>По нормам обслуживания</a:t>
            </a:r>
          </a:p>
          <a:p>
            <a:pPr marL="571500" lvl="0" indent="-571500" defTabSz="982663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1400" b="1" dirty="0">
                <a:solidFill>
                  <a:schemeClr val="tx2"/>
                </a:solidFill>
              </a:rPr>
              <a:t>По нормативам численности</a:t>
            </a:r>
          </a:p>
          <a:p>
            <a:pPr marL="571500" lvl="0" indent="-571500" defTabSz="982663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1400" b="1" dirty="0">
                <a:solidFill>
                  <a:schemeClr val="tx2"/>
                </a:solidFill>
              </a:rPr>
              <a:t>По нормативам управляемости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ACFC341B-8AD4-478F-BF68-AA875D89C703}"/>
              </a:ext>
            </a:extLst>
          </p:cNvPr>
          <p:cNvSpPr/>
          <p:nvPr/>
        </p:nvSpPr>
        <p:spPr>
          <a:xfrm>
            <a:off x="1619672" y="2856633"/>
            <a:ext cx="6500678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Нормирование, как основа стратегического планирования</a:t>
            </a:r>
          </a:p>
        </p:txBody>
      </p: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xmlns="" id="{3A30A139-E143-4DA9-861F-5623645BD04E}"/>
              </a:ext>
            </a:extLst>
          </p:cNvPr>
          <p:cNvCxnSpPr>
            <a:cxnSpLocks/>
            <a:stCxn id="3" idx="2"/>
          </p:cNvCxnSpPr>
          <p:nvPr/>
        </p:nvCxnSpPr>
        <p:spPr bwMode="auto">
          <a:xfrm flipH="1">
            <a:off x="1281646" y="2773704"/>
            <a:ext cx="1169935" cy="94333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dash"/>
            <a:round/>
            <a:headEnd type="none" w="med" len="med"/>
            <a:tailEnd type="triangle"/>
          </a:ln>
          <a:effectLst/>
        </p:spPr>
      </p:cxnSp>
      <p:grpSp>
        <p:nvGrpSpPr>
          <p:cNvPr id="66" name="Группа 65">
            <a:extLst>
              <a:ext uri="{FF2B5EF4-FFF2-40B4-BE49-F238E27FC236}">
                <a16:creationId xmlns:a16="http://schemas.microsoft.com/office/drawing/2014/main" xmlns="" id="{431DC1D6-A06E-4748-903F-A8D56A19DE84}"/>
              </a:ext>
            </a:extLst>
          </p:cNvPr>
          <p:cNvGrpSpPr/>
          <p:nvPr/>
        </p:nvGrpSpPr>
        <p:grpSpPr>
          <a:xfrm>
            <a:off x="179512" y="3356992"/>
            <a:ext cx="8717672" cy="2944517"/>
            <a:chOff x="428724" y="3216493"/>
            <a:chExt cx="8789680" cy="2944517"/>
          </a:xfrm>
          <a:solidFill>
            <a:schemeClr val="bg1"/>
          </a:solidFill>
        </p:grpSpPr>
        <p:grpSp>
          <p:nvGrpSpPr>
            <p:cNvPr id="39" name="Группа 38">
              <a:extLst>
                <a:ext uri="{FF2B5EF4-FFF2-40B4-BE49-F238E27FC236}">
                  <a16:creationId xmlns:a16="http://schemas.microsoft.com/office/drawing/2014/main" xmlns="" id="{558F2579-A142-4802-9E62-9E5E1C06B204}"/>
                </a:ext>
              </a:extLst>
            </p:cNvPr>
            <p:cNvGrpSpPr/>
            <p:nvPr/>
          </p:nvGrpSpPr>
          <p:grpSpPr>
            <a:xfrm>
              <a:off x="428724" y="3216493"/>
              <a:ext cx="8789680" cy="2944517"/>
              <a:chOff x="481929" y="3453637"/>
              <a:chExt cx="8789680" cy="2944517"/>
            </a:xfrm>
            <a:grpFill/>
          </p:grpSpPr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xmlns="" id="{091FE9C4-0DF0-4A75-B0D6-5A6524C86E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15316" y="6090377"/>
                <a:ext cx="6624638" cy="307777"/>
              </a:xfrm>
              <a:prstGeom prst="rect">
                <a:avLst/>
              </a:prstGeom>
              <a:grpFill/>
              <a:ln w="9525">
                <a:solidFill>
                  <a:schemeClr val="tx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ctr">
                  <a:defRPr sz="1300" b="1">
                    <a:solidFill>
                      <a:schemeClr val="tx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ru-RU" sz="1400" dirty="0"/>
                  <a:t>Анализ текущей кадровой ситуации</a:t>
                </a:r>
              </a:p>
            </p:txBody>
          </p:sp>
          <p:sp>
            <p:nvSpPr>
              <p:cNvPr id="9" name="TextBox 6">
                <a:extLst>
                  <a:ext uri="{FF2B5EF4-FFF2-40B4-BE49-F238E27FC236}">
                    <a16:creationId xmlns:a16="http://schemas.microsoft.com/office/drawing/2014/main" xmlns="" id="{989E37EF-3FC7-48AA-B83D-DD1E792DA6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8437" y="5298870"/>
                <a:ext cx="2760579" cy="523220"/>
              </a:xfrm>
              <a:prstGeom prst="rect">
                <a:avLst/>
              </a:prstGeom>
              <a:grpFill/>
              <a:ln w="9525">
                <a:solidFill>
                  <a:schemeClr val="tx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ctr">
                  <a:defRPr sz="1300" b="1">
                    <a:solidFill>
                      <a:schemeClr val="tx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ru-RU" sz="1400" dirty="0"/>
                  <a:t>Прогноз потребностей трудовых ресурсов</a:t>
                </a:r>
              </a:p>
            </p:txBody>
          </p:sp>
          <p:sp>
            <p:nvSpPr>
              <p:cNvPr id="10" name="TextBox 8">
                <a:extLst>
                  <a:ext uri="{FF2B5EF4-FFF2-40B4-BE49-F238E27FC236}">
                    <a16:creationId xmlns:a16="http://schemas.microsoft.com/office/drawing/2014/main" xmlns="" id="{3042F1B4-68F2-464E-B0C9-882D33FE9E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929" y="4040027"/>
                <a:ext cx="8789680" cy="523220"/>
              </a:xfrm>
              <a:prstGeom prst="rect">
                <a:avLst/>
              </a:prstGeom>
              <a:grpFill/>
              <a:ln w="9525">
                <a:solidFill>
                  <a:schemeClr val="tx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ctr">
                  <a:defRPr sz="1300" b="1">
                    <a:solidFill>
                      <a:schemeClr val="tx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ru-RU" sz="1400" dirty="0"/>
                  <a:t>Анализ различий между текущей кадровой ситуацией и потребностей</a:t>
                </a:r>
              </a:p>
              <a:p>
                <a:r>
                  <a:rPr lang="ru-RU" sz="1400" dirty="0"/>
                  <a:t> (вновь вводимые объекты, изменения в производстве)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E420A42E-1191-48D9-A239-5629F1B7CE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5033" y="3453637"/>
                <a:ext cx="3600450" cy="307777"/>
              </a:xfrm>
              <a:prstGeom prst="rect">
                <a:avLst/>
              </a:prstGeom>
              <a:grpFill/>
              <a:ln w="9525">
                <a:solidFill>
                  <a:schemeClr val="tx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chemeClr val="tx1">
                        <a:lumMod val="75000"/>
                      </a:schemeClr>
                    </a:solidFill>
                  </a:rPr>
                  <a:t>    Разработка Стратегического Плана</a:t>
                </a:r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xmlns="" id="{DA5D2116-86F5-47C2-9FCB-A2FF14B0C9A2}"/>
                  </a:ext>
                </a:extLst>
              </p:cNvPr>
              <p:cNvSpPr/>
              <p:nvPr/>
            </p:nvSpPr>
            <p:spPr>
              <a:xfrm>
                <a:off x="2443738" y="4749781"/>
                <a:ext cx="4365875" cy="307777"/>
              </a:xfrm>
              <a:prstGeom prst="rect">
                <a:avLst/>
              </a:prstGeom>
              <a:grpFill/>
              <a:ln w="9525">
                <a:solidFill>
                  <a:schemeClr val="tx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chemeClr val="tx1">
                        <a:lumMod val="75000"/>
                      </a:schemeClr>
                    </a:solidFill>
                  </a:rPr>
                  <a:t>Определение стратегического курса</a:t>
                </a:r>
              </a:p>
            </p:txBody>
          </p:sp>
        </p:grpSp>
        <p:sp>
          <p:nvSpPr>
            <p:cNvPr id="61" name="Стрелка: вниз 60">
              <a:extLst>
                <a:ext uri="{FF2B5EF4-FFF2-40B4-BE49-F238E27FC236}">
                  <a16:creationId xmlns:a16="http://schemas.microsoft.com/office/drawing/2014/main" xmlns="" id="{D6C600D5-3B1D-4A16-9491-5FC3775EEB72}"/>
                </a:ext>
              </a:extLst>
            </p:cNvPr>
            <p:cNvSpPr/>
            <p:nvPr/>
          </p:nvSpPr>
          <p:spPr bwMode="auto">
            <a:xfrm rot="10800000">
              <a:off x="4600847" y="5615869"/>
              <a:ext cx="175705" cy="192911"/>
            </a:xfrm>
            <a:prstGeom prst="downArrow">
              <a:avLst/>
            </a:prstGeom>
            <a:grp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-2500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64" name="Стрелка: вниз 63">
              <a:extLst>
                <a:ext uri="{FF2B5EF4-FFF2-40B4-BE49-F238E27FC236}">
                  <a16:creationId xmlns:a16="http://schemas.microsoft.com/office/drawing/2014/main" xmlns="" id="{D8990054-D944-42D5-8600-F1705FC31BAC}"/>
                </a:ext>
              </a:extLst>
            </p:cNvPr>
            <p:cNvSpPr/>
            <p:nvPr/>
          </p:nvSpPr>
          <p:spPr bwMode="auto">
            <a:xfrm rot="10800000">
              <a:off x="4599507" y="3613825"/>
              <a:ext cx="182181" cy="206651"/>
            </a:xfrm>
            <a:prstGeom prst="downArrow">
              <a:avLst/>
            </a:prstGeom>
            <a:grp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-2500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</p:grp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xmlns="" id="{421FEB4C-1DA9-41E8-86CE-91FD43C7A227}"/>
              </a:ext>
            </a:extLst>
          </p:cNvPr>
          <p:cNvSpPr/>
          <p:nvPr/>
        </p:nvSpPr>
        <p:spPr bwMode="auto">
          <a:xfrm rot="10800000">
            <a:off x="4317599" y="4964280"/>
            <a:ext cx="174266" cy="192911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xmlns="" id="{EE44D49E-2220-4109-AA10-6884852E302C}"/>
              </a:ext>
            </a:extLst>
          </p:cNvPr>
          <p:cNvSpPr/>
          <p:nvPr/>
        </p:nvSpPr>
        <p:spPr bwMode="auto">
          <a:xfrm rot="10800000">
            <a:off x="4321273" y="4456383"/>
            <a:ext cx="174266" cy="192911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357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40DEF2-5F52-48F4-8D79-A4ACC345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71" y="116632"/>
            <a:ext cx="8234363" cy="715257"/>
          </a:xfrm>
        </p:spPr>
        <p:txBody>
          <a:bodyPr/>
          <a:lstStyle/>
          <a:p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Охват нормами труда персонала </a:t>
            </a:r>
            <a:br>
              <a:rPr lang="ru-RU" sz="2200" dirty="0"/>
            </a:br>
            <a:r>
              <a:rPr lang="ru-RU" sz="2200" dirty="0"/>
              <a:t>АО «АрселорМиттал Темиртау»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8591AFC-E270-4E74-8F6E-BE2BF3EF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495A7-AE72-45BC-9DC5-64AF9CB67F8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xmlns="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137439"/>
              </p:ext>
            </p:extLst>
          </p:nvPr>
        </p:nvGraphicFramePr>
        <p:xfrm>
          <a:off x="4211960" y="1189776"/>
          <a:ext cx="4608512" cy="5047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6F380C5C-6B1C-46B8-A437-76DEB3C79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545" y="1252791"/>
            <a:ext cx="3900861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ru-RU" altLang="ru-RU" sz="1400" b="1" dirty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ru-RU" altLang="ru-RU" sz="1600" b="1" dirty="0">
                <a:solidFill>
                  <a:schemeClr val="tx1">
                    <a:lumMod val="75000"/>
                  </a:schemeClr>
                </a:solidFill>
              </a:rPr>
              <a:t>В период 1990 – 2019 гг. были разработаны и пересмотрены:</a:t>
            </a: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ru-RU" altLang="ru-RU" sz="1600" b="1" dirty="0">
              <a:solidFill>
                <a:schemeClr val="tx1">
                  <a:lumMod val="75000"/>
                </a:schemeClr>
              </a:solidFill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altLang="ru-RU" sz="1600" b="1" dirty="0">
                <a:solidFill>
                  <a:schemeClr val="tx1">
                    <a:lumMod val="75000"/>
                  </a:schemeClr>
                </a:solidFill>
              </a:rPr>
              <a:t>125 сборников </a:t>
            </a:r>
            <a:r>
              <a:rPr lang="ru-RU" altLang="ru-RU" sz="1600" dirty="0">
                <a:solidFill>
                  <a:schemeClr val="tx1">
                    <a:lumMod val="75000"/>
                  </a:schemeClr>
                </a:solidFill>
              </a:rPr>
              <a:t>норм на ремонт оборудования</a:t>
            </a: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ru-RU" altLang="ru-RU" sz="1600" dirty="0">
              <a:solidFill>
                <a:schemeClr val="tx1">
                  <a:lumMod val="75000"/>
                </a:schemeClr>
              </a:solidFill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altLang="ru-RU" sz="1600" b="1" dirty="0">
                <a:solidFill>
                  <a:schemeClr val="tx1">
                    <a:lumMod val="75000"/>
                  </a:schemeClr>
                </a:solidFill>
              </a:rPr>
              <a:t>63 сборника </a:t>
            </a:r>
            <a:r>
              <a:rPr lang="ru-RU" altLang="ru-RU" sz="1600" dirty="0">
                <a:solidFill>
                  <a:schemeClr val="tx1">
                    <a:lumMod val="75000"/>
                  </a:schemeClr>
                </a:solidFill>
              </a:rPr>
              <a:t>на выполнение определенных видов работ (упаковка, отгрузка металла, изготовление реквизитов, огнеупорные работы, ремонт, шлифовка валков и т.д.)</a:t>
            </a: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ru-RU" altLang="ru-RU" sz="1600" dirty="0">
              <a:solidFill>
                <a:schemeClr val="tx1">
                  <a:lumMod val="75000"/>
                </a:schemeClr>
              </a:solidFill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altLang="ru-RU" sz="1600" b="1" dirty="0">
                <a:solidFill>
                  <a:schemeClr val="tx1">
                    <a:lumMod val="75000"/>
                  </a:schemeClr>
                </a:solidFill>
              </a:rPr>
              <a:t>19 сборников </a:t>
            </a:r>
            <a:r>
              <a:rPr lang="ru-RU" altLang="ru-RU" sz="1600" dirty="0">
                <a:solidFill>
                  <a:schemeClr val="tx1">
                    <a:lumMod val="75000"/>
                  </a:schemeClr>
                </a:solidFill>
              </a:rPr>
              <a:t>нормативов численности на персонал, занятый в основных и вспомогательных технологических процессах</a:t>
            </a:r>
            <a:r>
              <a:rPr lang="en-US" altLang="ru-RU" sz="1600" dirty="0">
                <a:solidFill>
                  <a:schemeClr val="tx1">
                    <a:lumMod val="75000"/>
                  </a:schemeClr>
                </a:solidFill>
              </a:rPr>
              <a:t> (</a:t>
            </a:r>
            <a:r>
              <a:rPr lang="en-US" altLang="ru-RU" sz="1600" b="1" dirty="0">
                <a:solidFill>
                  <a:schemeClr val="tx1">
                    <a:lumMod val="75000"/>
                  </a:schemeClr>
                </a:solidFill>
              </a:rPr>
              <a:t>7</a:t>
            </a:r>
            <a:r>
              <a:rPr lang="ru-RU" altLang="ru-RU" sz="1600" b="1" dirty="0">
                <a:solidFill>
                  <a:schemeClr val="tx1">
                    <a:lumMod val="75000"/>
                  </a:schemeClr>
                </a:solidFill>
              </a:rPr>
              <a:t> сборников</a:t>
            </a:r>
            <a:r>
              <a:rPr lang="en-US" altLang="ru-RU" sz="1600" dirty="0">
                <a:solidFill>
                  <a:schemeClr val="tx1">
                    <a:lumMod val="75000"/>
                  </a:schemeClr>
                </a:solidFill>
              </a:rPr>
              <a:t> – </a:t>
            </a:r>
            <a:r>
              <a:rPr lang="ru-RU" altLang="ru-RU" sz="1600" dirty="0">
                <a:solidFill>
                  <a:schemeClr val="tx1">
                    <a:lumMod val="75000"/>
                  </a:schemeClr>
                </a:solidFill>
              </a:rPr>
              <a:t>УД, </a:t>
            </a:r>
            <a:r>
              <a:rPr lang="ru-RU" altLang="ru-RU" sz="1600" b="1" dirty="0">
                <a:solidFill>
                  <a:schemeClr val="tx1">
                    <a:lumMod val="75000"/>
                  </a:schemeClr>
                </a:solidFill>
              </a:rPr>
              <a:t>12 сборников </a:t>
            </a:r>
            <a:r>
              <a:rPr lang="ru-RU" altLang="ru-RU" sz="1600" dirty="0">
                <a:solidFill>
                  <a:schemeClr val="tx1">
                    <a:lumMod val="75000"/>
                  </a:schemeClr>
                </a:solidFill>
              </a:rPr>
              <a:t>– СД)</a:t>
            </a:r>
            <a:endParaRPr lang="ru-RU" altLang="ru-RU" sz="1400" b="1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ru-RU" altLang="ru-RU" sz="14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just">
              <a:buClr>
                <a:schemeClr val="tx2"/>
              </a:buClr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Охват персонала действующими нормами труда составляет 78 % или более 21 тысячи работников</a:t>
            </a:r>
            <a:endParaRPr lang="ru-RU" altLang="ru-RU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375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rXJye.QTnawxc.JCNd5Tg"/>
</p:tagLst>
</file>

<file path=ppt/theme/theme1.xml><?xml version="1.0" encoding="utf-8"?>
<a:theme xmlns:a="http://schemas.openxmlformats.org/drawingml/2006/main" name="PresentationV8">
  <a:themeElements>
    <a:clrScheme name="PresentationV8 1">
      <a:dk1>
        <a:srgbClr val="696969"/>
      </a:dk1>
      <a:lt1>
        <a:srgbClr val="FFFFFF"/>
      </a:lt1>
      <a:dk2>
        <a:srgbClr val="FF3700"/>
      </a:dk2>
      <a:lt2>
        <a:srgbClr val="BAC48C"/>
      </a:lt2>
      <a:accent1>
        <a:srgbClr val="DCD4C2"/>
      </a:accent1>
      <a:accent2>
        <a:srgbClr val="C5BCA4"/>
      </a:accent2>
      <a:accent3>
        <a:srgbClr val="FFFFFF"/>
      </a:accent3>
      <a:accent4>
        <a:srgbClr val="595959"/>
      </a:accent4>
      <a:accent5>
        <a:srgbClr val="EBE6DD"/>
      </a:accent5>
      <a:accent6>
        <a:srgbClr val="B2AA94"/>
      </a:accent6>
      <a:hlink>
        <a:srgbClr val="8B819E"/>
      </a:hlink>
      <a:folHlink>
        <a:srgbClr val="9DB1C9"/>
      </a:folHlink>
    </a:clrScheme>
    <a:fontScheme name="PresentationV8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PresentationV8 1">
        <a:dk1>
          <a:srgbClr val="696969"/>
        </a:dk1>
        <a:lt1>
          <a:srgbClr val="FFFFFF"/>
        </a:lt1>
        <a:dk2>
          <a:srgbClr val="FF3700"/>
        </a:dk2>
        <a:lt2>
          <a:srgbClr val="BAC48C"/>
        </a:lt2>
        <a:accent1>
          <a:srgbClr val="DCD4C2"/>
        </a:accent1>
        <a:accent2>
          <a:srgbClr val="C5BCA4"/>
        </a:accent2>
        <a:accent3>
          <a:srgbClr val="FFFFFF"/>
        </a:accent3>
        <a:accent4>
          <a:srgbClr val="595959"/>
        </a:accent4>
        <a:accent5>
          <a:srgbClr val="EBE6DD"/>
        </a:accent5>
        <a:accent6>
          <a:srgbClr val="B2AA94"/>
        </a:accent6>
        <a:hlink>
          <a:srgbClr val="8B819E"/>
        </a:hlink>
        <a:folHlink>
          <a:srgbClr val="9DB1C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2280</TotalTime>
  <Words>597</Words>
  <Application>Microsoft Office PowerPoint</Application>
  <PresentationFormat>Экран (4:3)</PresentationFormat>
  <Paragraphs>115</Paragraphs>
  <Slides>11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PresentationV8</vt:lpstr>
      <vt:lpstr>think-cell Slide</vt:lpstr>
      <vt:lpstr>Нормирование труда в АО «АрселорМиттал Темиртау»   Ноябрь, 2019</vt:lpstr>
      <vt:lpstr>АО «АрселорМиттал Темиртау»</vt:lpstr>
      <vt:lpstr>АО «АрселорМиттал Темиртау» Основные показатели работы предприятия</vt:lpstr>
      <vt:lpstr>      Основные направления по нормированию труда в АО «АрселорМиттал Темиртау»</vt:lpstr>
      <vt:lpstr>Результаты работы рабочей группы с участием  МТСЗН в 2011-2012 годах</vt:lpstr>
      <vt:lpstr>      Порядок разработки норм труда  на АО «АрселорМиттал Темиртау»</vt:lpstr>
      <vt:lpstr>      Теоретическая подготовка сотрудников</vt:lpstr>
      <vt:lpstr>    Методы нормирования  в АО «АрселорМиттал Темиртау»</vt:lpstr>
      <vt:lpstr>      Охват нормами труда персонала  АО «АрселорМиттал Темиртау»</vt:lpstr>
      <vt:lpstr>      Текущая работа по нормированию  в АО «АрселорМиттал Темиртау»</vt:lpstr>
      <vt:lpstr>Презентация PowerPoint</vt:lpstr>
    </vt:vector>
  </TitlesOfParts>
  <Company>Arcelor Mittal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Нормирование труда в АО «АрселорМиттал Темиртау»   Ноябрь, 2019</dc:title>
  <dc:creator>Igor.Malyutin@arcelormittal.com</dc:creator>
  <cp:lastModifiedBy>Aida S. Dzhunusova</cp:lastModifiedBy>
  <cp:revision>357</cp:revision>
  <cp:lastPrinted>2019-02-28T08:58:57Z</cp:lastPrinted>
  <dcterms:created xsi:type="dcterms:W3CDTF">2016-05-04T12:36:19Z</dcterms:created>
  <dcterms:modified xsi:type="dcterms:W3CDTF">2019-11-25T11:02:52Z</dcterms:modified>
</cp:coreProperties>
</file>