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33" r:id="rId2"/>
    <p:sldMasterId id="2147483805" r:id="rId3"/>
  </p:sldMasterIdLst>
  <p:sldIdLst>
    <p:sldId id="257" r:id="rId4"/>
    <p:sldId id="277" r:id="rId5"/>
    <p:sldId id="280" r:id="rId6"/>
    <p:sldId id="284" r:id="rId7"/>
    <p:sldId id="276" r:id="rId8"/>
    <p:sldId id="285" r:id="rId9"/>
    <p:sldId id="287" r:id="rId10"/>
    <p:sldId id="286" r:id="rId11"/>
    <p:sldId id="288" r:id="rId12"/>
    <p:sldId id="289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76660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0335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039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40222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9438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8422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01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52324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3343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7692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865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20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26.11.2019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93F3C-3051-47F2-A4BA-6C437329BD9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F109-1EA2-49AB-B0BE-099B9B6D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6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276872"/>
            <a:ext cx="8640960" cy="119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ru-RU" sz="3000" b="1" cap="all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нормирования труда в </a:t>
            </a:r>
            <a:br>
              <a:rPr lang="en-US" sz="3000" b="1" cap="all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cap="all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Беларусь</a:t>
            </a:r>
            <a:r>
              <a:rPr lang="ru-RU" sz="2400" b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584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457200" y="188640"/>
            <a:ext cx="8229600" cy="99412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РЕЗУЛЬТАТЫ РЕАЛИЗАЦИИ ОТРАСЛЕВЫХ ПРОГРАММ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179263" y="1206044"/>
            <a:ext cx="8785225" cy="51752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средний уровень охвата нормированием труда –72,4 %, 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том числе служащих –52,6% от общей численности служащих,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рабочих с повременной формой оплаты труда–67,5% от общей численности рабочих с повременной формой оплаты труда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уровень выполнения норм труда: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рабочими с повременной формой оплаты труда составил–110,4%;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рабочими со сдельной формой оплаты труда–123,9%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снижение трудоемкости выполняемых работ в результате внедрения разработанных новых и усовершенствованных действующих норм труда в целом на 13 223,02 тыс. чел.-ч.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снижение расходов на оплату труда в результате замены (пересмотра) норм труда в целом на 44 584,44 руб.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x-none" sz="12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1502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2606675"/>
            <a:ext cx="864235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66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altLang="ru-RU" sz="66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2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144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457200" y="44624"/>
            <a:ext cx="8229600" cy="49706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ПРОБЛЕМЫ В СФЕРЕ НОРМИРОВАНИЯ ТРУДА: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72008" y="620688"/>
            <a:ext cx="8964488" cy="59766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отсутствие комплексной нормативно-правовой основы в области нормирования труда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x-none" sz="130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неполное соответствие действующей системы отраслевых и межотраслевых норм и нормативов по труду современным организационно-техническим условиям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x-none" sz="130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недостаточное развитие организации нормирования труда на уровне хозяйствующих субъектов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x-none" sz="130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недостаточное взаимодействие между заинтересованными сторонами в области нормирования труда (профсоюзами, объединениями работодателей, органами государственной власти и др.)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x-none" sz="130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отсутствие эффективного механизма сбора и анализа информации о состоянии нормирования труда в бюджетном и внебюджетном секторах экономики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US" sz="13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неудовлетворительное состояние методологической и методической базы для разработки и совершенствования норм и нормативов по труду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дефицит квалифицированных кадров в области нормирования труда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недостаточное количество профессиональных специализированных организаций, занимающихся вопросами нормирования труда в различных отраслях экономики и сферах деятельности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утрата системы взаимоотношений между действующими научно-исследовательскими организациями по вопросам нормирования труда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ограниченность финансовых ресурсов, направляемых на развитие и организацию нормирования труда </a:t>
            </a:r>
            <a:endParaRPr lang="x-none" sz="27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667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658296" y="404664"/>
            <a:ext cx="8229600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ОСНОВНЫЕ ЗАДАЧИ НОРМИРОВАНИЯ ТРУДА</a:t>
            </a:r>
            <a:endParaRPr lang="x-none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251519" y="1196752"/>
            <a:ext cx="8785225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обеспечение рационального использования трудового потенциала работников, определение оптимальной их численности и эффективной нагрузки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повышение производительности и эффективности труда на основе создания комплексной системы организации и нормирования труда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применение современных инструментов и методов нормирования труда, позволяющих регламентировать труд разных категорий работников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соблюдение единства действующих в организации норм для обеспечения их равной напряженности и обоснованной дифференциации в оплате труда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снижение трудоемкости работ с целью экономии трудовых затрат, а также финансовых средств на оплату труда</a:t>
            </a:r>
          </a:p>
          <a:p>
            <a:pPr>
              <a:buFont typeface="Wingdings" panose="05000000000000000000" pitchFamily="2" charset="2"/>
              <a:buChar char="Ø"/>
            </a:pPr>
            <a:endParaRPr lang="x-none" sz="700" dirty="0"/>
          </a:p>
        </p:txBody>
      </p:sp>
    </p:spTree>
    <p:extLst>
      <p:ext uri="{BB962C8B-B14F-4D97-AF65-F5344CB8AC3E}">
        <p14:creationId xmlns:p14="http://schemas.microsoft.com/office/powerpoint/2010/main" val="368864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457200" y="188640"/>
            <a:ext cx="8229600" cy="144016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ОРГАНИЗАЦИЯ НОРМИРОВАНИЯ ТРУДА В 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РЕСПУБЛИКЕ БЕЛАРУСЬ РЕГЛАМЕНТИРУЕТСЯ: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179512" y="1628800"/>
            <a:ext cx="8785225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постановлениями Совета Министров, 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постановлениями Министерства труда и социальной защиты,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постановлениями и решениями иных органов государственного управления, 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тарифными соглашениями, 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коллективными договорами,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иными локальными нормативными правовыми актами, принимаемыми на уровне организаций.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0245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Группа 183"/>
          <p:cNvGrpSpPr/>
          <p:nvPr/>
        </p:nvGrpSpPr>
        <p:grpSpPr>
          <a:xfrm>
            <a:off x="1835697" y="3649032"/>
            <a:ext cx="5904659" cy="713019"/>
            <a:chOff x="1835697" y="3649032"/>
            <a:chExt cx="5904659" cy="713019"/>
          </a:xfrm>
        </p:grpSpPr>
        <p:cxnSp>
          <p:nvCxnSpPr>
            <p:cNvPr id="50" name="Соединительная линия уступом 49"/>
            <p:cNvCxnSpPr/>
            <p:nvPr/>
          </p:nvCxnSpPr>
          <p:spPr>
            <a:xfrm rot="16200000" flipH="1">
              <a:off x="7417845" y="4039540"/>
              <a:ext cx="645018" cy="4"/>
            </a:xfrm>
            <a:prstGeom prst="bentConnector3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Соединительная линия уступом 81"/>
            <p:cNvCxnSpPr/>
            <p:nvPr/>
          </p:nvCxnSpPr>
          <p:spPr>
            <a:xfrm rot="16200000" flipH="1">
              <a:off x="6462861" y="3876647"/>
              <a:ext cx="713019" cy="257789"/>
            </a:xfrm>
            <a:prstGeom prst="bentConnector3">
              <a:avLst>
                <a:gd name="adj1" fmla="val 44766"/>
              </a:avLst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Соединительная линия уступом 92"/>
            <p:cNvCxnSpPr/>
            <p:nvPr/>
          </p:nvCxnSpPr>
          <p:spPr>
            <a:xfrm rot="5400000">
              <a:off x="1693209" y="3859523"/>
              <a:ext cx="645016" cy="360039"/>
            </a:xfrm>
            <a:prstGeom prst="bentConnector3">
              <a:avLst>
                <a:gd name="adj1" fmla="val 35534"/>
              </a:avLst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8" name="Группа 267"/>
          <p:cNvGrpSpPr/>
          <p:nvPr/>
        </p:nvGrpSpPr>
        <p:grpSpPr>
          <a:xfrm>
            <a:off x="225203" y="116632"/>
            <a:ext cx="8739285" cy="6696744"/>
            <a:chOff x="225203" y="116632"/>
            <a:chExt cx="8739285" cy="6696744"/>
          </a:xfrm>
        </p:grpSpPr>
        <p:grpSp>
          <p:nvGrpSpPr>
            <p:cNvPr id="253" name="Группа 252"/>
            <p:cNvGrpSpPr/>
            <p:nvPr/>
          </p:nvGrpSpPr>
          <p:grpSpPr>
            <a:xfrm>
              <a:off x="225203" y="116632"/>
              <a:ext cx="8595269" cy="6696744"/>
              <a:chOff x="225203" y="116632"/>
              <a:chExt cx="8595269" cy="6696744"/>
            </a:xfrm>
          </p:grpSpPr>
          <p:grpSp>
            <p:nvGrpSpPr>
              <p:cNvPr id="247" name="Группа 246"/>
              <p:cNvGrpSpPr/>
              <p:nvPr/>
            </p:nvGrpSpPr>
            <p:grpSpPr>
              <a:xfrm>
                <a:off x="225203" y="116632"/>
                <a:ext cx="8595269" cy="6696744"/>
                <a:chOff x="225203" y="116632"/>
                <a:chExt cx="8595269" cy="6696744"/>
              </a:xfrm>
            </p:grpSpPr>
            <p:grpSp>
              <p:nvGrpSpPr>
                <p:cNvPr id="186" name="Группа 185"/>
                <p:cNvGrpSpPr/>
                <p:nvPr/>
              </p:nvGrpSpPr>
              <p:grpSpPr>
                <a:xfrm>
                  <a:off x="225203" y="116632"/>
                  <a:ext cx="8595269" cy="6696744"/>
                  <a:chOff x="225203" y="116632"/>
                  <a:chExt cx="8595269" cy="6696744"/>
                </a:xfrm>
              </p:grpSpPr>
              <p:grpSp>
                <p:nvGrpSpPr>
                  <p:cNvPr id="185" name="Группа 184"/>
                  <p:cNvGrpSpPr/>
                  <p:nvPr/>
                </p:nvGrpSpPr>
                <p:grpSpPr>
                  <a:xfrm>
                    <a:off x="899592" y="3861048"/>
                    <a:ext cx="7416824" cy="2952328"/>
                    <a:chOff x="899592" y="3861048"/>
                    <a:chExt cx="7416824" cy="2952328"/>
                  </a:xfrm>
                </p:grpSpPr>
                <p:grpSp>
                  <p:nvGrpSpPr>
                    <p:cNvPr id="33" name="Группа 32"/>
                    <p:cNvGrpSpPr/>
                    <p:nvPr/>
                  </p:nvGrpSpPr>
                  <p:grpSpPr>
                    <a:xfrm>
                      <a:off x="899592" y="4362053"/>
                      <a:ext cx="7416824" cy="1051720"/>
                      <a:chOff x="0" y="1"/>
                      <a:chExt cx="5338445" cy="1051720"/>
                    </a:xfrm>
                  </p:grpSpPr>
                  <p:sp>
                    <p:nvSpPr>
                      <p:cNvPr id="34" name="Прямоугольник 33"/>
                      <p:cNvSpPr/>
                      <p:nvPr/>
                    </p:nvSpPr>
                    <p:spPr>
                      <a:xfrm>
                        <a:off x="0" y="1"/>
                        <a:ext cx="5338445" cy="4572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Отраслевые и муниципальные научно-и нормативно-исследовательские организации</a:t>
                        </a:r>
                        <a:endParaRPr lang="ru-RU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35" name="Прямоугольник 34"/>
                      <p:cNvSpPr/>
                      <p:nvPr/>
                    </p:nvSpPr>
                    <p:spPr>
                      <a:xfrm>
                        <a:off x="0" y="435100"/>
                        <a:ext cx="5338445" cy="61662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Разработка межотраслевых и отраслевых норм и нормативов по труду; оказание методической и практической помощи организациям в разработке местных норм и нормативов; ведение отраслевого банка норм и нормативов; анализ состояния нормирования труда в отрасли</a:t>
                        </a:r>
                        <a:endParaRPr lang="ru-RU" sz="12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36" name="Группа 35"/>
                    <p:cNvGrpSpPr/>
                    <p:nvPr/>
                  </p:nvGrpSpPr>
                  <p:grpSpPr>
                    <a:xfrm>
                      <a:off x="915609" y="5624359"/>
                      <a:ext cx="2952328" cy="1101178"/>
                      <a:chOff x="0" y="51347"/>
                      <a:chExt cx="1685925" cy="1101178"/>
                    </a:xfrm>
                  </p:grpSpPr>
                  <p:sp>
                    <p:nvSpPr>
                      <p:cNvPr id="37" name="Прямоугольник 36"/>
                      <p:cNvSpPr/>
                      <p:nvPr/>
                    </p:nvSpPr>
                    <p:spPr>
                      <a:xfrm>
                        <a:off x="0" y="51347"/>
                        <a:ext cx="1685925" cy="446793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Ведущие организации</a:t>
                        </a:r>
                        <a:endParaRPr lang="ru-RU" sz="12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38" name="Прямоугольник 37"/>
                      <p:cNvSpPr/>
                      <p:nvPr/>
                    </p:nvSpPr>
                    <p:spPr>
                      <a:xfrm>
                        <a:off x="0" y="498141"/>
                        <a:ext cx="1685925" cy="65438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Сбор данных, разработка норм и нормативов и апробация их в производственных условиях</a:t>
                        </a:r>
                        <a:endParaRPr lang="ru-RU" sz="12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39" name="Группа 38"/>
                    <p:cNvGrpSpPr/>
                    <p:nvPr/>
                  </p:nvGrpSpPr>
                  <p:grpSpPr>
                    <a:xfrm>
                      <a:off x="5142302" y="5575126"/>
                      <a:ext cx="3096344" cy="1238250"/>
                      <a:chOff x="0" y="0"/>
                      <a:chExt cx="2457450" cy="1238250"/>
                    </a:xfrm>
                  </p:grpSpPr>
                  <p:sp>
                    <p:nvSpPr>
                      <p:cNvPr id="40" name="Прямоугольник 39"/>
                      <p:cNvSpPr/>
                      <p:nvPr/>
                    </p:nvSpPr>
                    <p:spPr>
                      <a:xfrm>
                        <a:off x="0" y="0"/>
                        <a:ext cx="2457450" cy="382369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Организации</a:t>
                        </a:r>
                        <a:endParaRPr lang="ru-RU" sz="12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41" name="Прямоугольник 40"/>
                      <p:cNvSpPr/>
                      <p:nvPr/>
                    </p:nvSpPr>
                    <p:spPr>
                      <a:xfrm>
                        <a:off x="0" y="382370"/>
                        <a:ext cx="2457450" cy="8558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Анализ качества применяемых норм труда; развитие и обновление нормативной базы по труду; разработка местных норм и нормативов для нормирования труда</a:t>
                        </a:r>
                        <a:endParaRPr lang="ru-RU" sz="12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cxnSp>
                  <p:nvCxnSpPr>
                    <p:cNvPr id="60" name="Соединительная линия уступом 59"/>
                    <p:cNvCxnSpPr>
                      <a:stCxn id="35" idx="2"/>
                    </p:cNvCxnSpPr>
                    <p:nvPr/>
                  </p:nvCxnSpPr>
                  <p:spPr>
                    <a:xfrm rot="16200000" flipH="1">
                      <a:off x="4646285" y="5375492"/>
                      <a:ext cx="463499" cy="540060"/>
                    </a:xfrm>
                    <a:prstGeom prst="bentConnector2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Соединительная линия уступом 69"/>
                    <p:cNvCxnSpPr>
                      <a:endCxn id="37" idx="3"/>
                    </p:cNvCxnSpPr>
                    <p:nvPr/>
                  </p:nvCxnSpPr>
                  <p:spPr>
                    <a:xfrm rot="10800000" flipV="1">
                      <a:off x="3867938" y="5418522"/>
                      <a:ext cx="704063" cy="429234"/>
                    </a:xfrm>
                    <a:prstGeom prst="bentConnector3">
                      <a:avLst>
                        <a:gd name="adj1" fmla="val 36748"/>
                      </a:avLst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Соединительная линия уступом 102"/>
                    <p:cNvCxnSpPr/>
                    <p:nvPr/>
                  </p:nvCxnSpPr>
                  <p:spPr>
                    <a:xfrm rot="10800000" flipH="1">
                      <a:off x="915610" y="3861048"/>
                      <a:ext cx="1280127" cy="2210105"/>
                    </a:xfrm>
                    <a:prstGeom prst="bentConnector3">
                      <a:avLst>
                        <a:gd name="adj1" fmla="val -17858"/>
                      </a:avLst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3" name="Группа 182"/>
                  <p:cNvGrpSpPr/>
                  <p:nvPr/>
                </p:nvGrpSpPr>
                <p:grpSpPr>
                  <a:xfrm>
                    <a:off x="225203" y="116632"/>
                    <a:ext cx="8595269" cy="4176464"/>
                    <a:chOff x="225203" y="116632"/>
                    <a:chExt cx="8595269" cy="4176464"/>
                  </a:xfrm>
                </p:grpSpPr>
                <p:grpSp>
                  <p:nvGrpSpPr>
                    <p:cNvPr id="181" name="Группа 180"/>
                    <p:cNvGrpSpPr/>
                    <p:nvPr/>
                  </p:nvGrpSpPr>
                  <p:grpSpPr>
                    <a:xfrm>
                      <a:off x="225203" y="116632"/>
                      <a:ext cx="8523261" cy="1808212"/>
                      <a:chOff x="225203" y="116632"/>
                      <a:chExt cx="8523261" cy="1808212"/>
                    </a:xfrm>
                  </p:grpSpPr>
                  <p:grpSp>
                    <p:nvGrpSpPr>
                      <p:cNvPr id="14" name="Группа 13"/>
                      <p:cNvGrpSpPr/>
                      <p:nvPr/>
                    </p:nvGrpSpPr>
                    <p:grpSpPr>
                      <a:xfrm>
                        <a:off x="225203" y="332656"/>
                        <a:ext cx="2474589" cy="1368152"/>
                        <a:chOff x="0" y="0"/>
                        <a:chExt cx="1638300" cy="1259032"/>
                      </a:xfrm>
                    </p:grpSpPr>
                    <p:sp>
                      <p:nvSpPr>
                        <p:cNvPr id="15" name="Прямоугольник 14"/>
                        <p:cNvSpPr/>
                        <p:nvPr/>
                      </p:nvSpPr>
                      <p:spPr>
                        <a:xfrm>
                          <a:off x="0" y="0"/>
                          <a:ext cx="1638300" cy="548105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3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Федерация профсоюзов Республики Беларусь</a:t>
                          </a:r>
                          <a:endParaRPr lang="ru-RU" sz="13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16" name="Прямоугольник 15"/>
                        <p:cNvSpPr/>
                        <p:nvPr/>
                      </p:nvSpPr>
                      <p:spPr>
                        <a:xfrm>
                          <a:off x="0" y="548105"/>
                          <a:ext cx="1638300" cy="71092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Подготовка предложений и выполнения обязательств Генерального соглашения в пределах своих полномочий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17" name="Группа 16"/>
                      <p:cNvGrpSpPr/>
                      <p:nvPr/>
                    </p:nvGrpSpPr>
                    <p:grpSpPr>
                      <a:xfrm>
                        <a:off x="2843808" y="332656"/>
                        <a:ext cx="3672408" cy="1592188"/>
                        <a:chOff x="0" y="0"/>
                        <a:chExt cx="2028825" cy="1731438"/>
                      </a:xfrm>
                    </p:grpSpPr>
                    <p:sp>
                      <p:nvSpPr>
                        <p:cNvPr id="18" name="Прямоугольник 17"/>
                        <p:cNvSpPr/>
                        <p:nvPr/>
                      </p:nvSpPr>
                      <p:spPr>
                        <a:xfrm>
                          <a:off x="0" y="0"/>
                          <a:ext cx="2028825" cy="6477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3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Министерство труда и социальной защиты Республики Беларусь</a:t>
                          </a:r>
                          <a:endParaRPr lang="ru-RU" sz="13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19" name="Прямоугольник 18"/>
                        <p:cNvSpPr/>
                        <p:nvPr/>
                      </p:nvSpPr>
                      <p:spPr>
                        <a:xfrm>
                          <a:off x="0" y="647700"/>
                          <a:ext cx="2028825" cy="1083738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Формирование государственной политики в области нормирования труда; координация работ по нормированию труда в республике и с зарубежными странами, утверждение межотраслевых норм и нормативов по труду и Программ по их разработке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>
                        <a:off x="6690474" y="332656"/>
                        <a:ext cx="2057990" cy="1293816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ru-RU" sz="13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Базовые организации государств-участников СНГ в области нормирования труда, подготовки и переподготовки кадров</a:t>
                        </a:r>
                        <a:endParaRPr lang="ru-RU" sz="13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grpSp>
                    <p:nvGrpSpPr>
                      <p:cNvPr id="139" name="Группа 138"/>
                      <p:cNvGrpSpPr/>
                      <p:nvPr/>
                    </p:nvGrpSpPr>
                    <p:grpSpPr>
                      <a:xfrm>
                        <a:off x="1340024" y="116632"/>
                        <a:ext cx="6696744" cy="216024"/>
                        <a:chOff x="1187624" y="116632"/>
                        <a:chExt cx="6696744" cy="216024"/>
                      </a:xfrm>
                    </p:grpSpPr>
                    <p:cxnSp>
                      <p:nvCxnSpPr>
                        <p:cNvPr id="140" name="Прямая соединительная линия 139"/>
                        <p:cNvCxnSpPr/>
                        <p:nvPr/>
                      </p:nvCxnSpPr>
                      <p:spPr>
                        <a:xfrm>
                          <a:off x="1187624" y="116632"/>
                          <a:ext cx="6696744" cy="0"/>
                        </a:xfrm>
                        <a:prstGeom prst="line">
                          <a:avLst/>
                        </a:prstGeom>
                        <a:ln w="1905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1" name="Прямая со стрелкой 140"/>
                        <p:cNvCxnSpPr/>
                        <p:nvPr/>
                      </p:nvCxnSpPr>
                      <p:spPr>
                        <a:xfrm>
                          <a:off x="1187624" y="116632"/>
                          <a:ext cx="0" cy="216024"/>
                        </a:xfrm>
                        <a:prstGeom prst="straightConnector1">
                          <a:avLst/>
                        </a:prstGeom>
                        <a:ln w="19050">
                          <a:headEnd type="arrow"/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2" name="Прямая со стрелкой 141"/>
                        <p:cNvCxnSpPr/>
                        <p:nvPr/>
                      </p:nvCxnSpPr>
                      <p:spPr>
                        <a:xfrm>
                          <a:off x="7884368" y="116632"/>
                          <a:ext cx="0" cy="216024"/>
                        </a:xfrm>
                        <a:prstGeom prst="straightConnector1">
                          <a:avLst/>
                        </a:prstGeom>
                        <a:ln w="19050">
                          <a:headEnd type="arrow"/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3" name="Прямая со стрелкой 142"/>
                        <p:cNvCxnSpPr/>
                        <p:nvPr/>
                      </p:nvCxnSpPr>
                      <p:spPr>
                        <a:xfrm>
                          <a:off x="4535996" y="116632"/>
                          <a:ext cx="0" cy="216024"/>
                        </a:xfrm>
                        <a:prstGeom prst="straightConnector1">
                          <a:avLst/>
                        </a:prstGeom>
                        <a:ln w="19050">
                          <a:headEnd type="arrow"/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82" name="Группа 181"/>
                    <p:cNvGrpSpPr/>
                    <p:nvPr/>
                  </p:nvGrpSpPr>
                  <p:grpSpPr>
                    <a:xfrm>
                      <a:off x="323528" y="1700808"/>
                      <a:ext cx="8496944" cy="2592288"/>
                      <a:chOff x="323528" y="1700808"/>
                      <a:chExt cx="8496944" cy="2592288"/>
                    </a:xfrm>
                  </p:grpSpPr>
                  <p:grpSp>
                    <p:nvGrpSpPr>
                      <p:cNvPr id="20" name="Группа 19"/>
                      <p:cNvGrpSpPr/>
                      <p:nvPr/>
                    </p:nvGrpSpPr>
                    <p:grpSpPr>
                      <a:xfrm>
                        <a:off x="323528" y="2344874"/>
                        <a:ext cx="1728192" cy="1372158"/>
                        <a:chOff x="0" y="0"/>
                        <a:chExt cx="1711325" cy="942975"/>
                      </a:xfrm>
                    </p:grpSpPr>
                    <p:sp>
                      <p:nvSpPr>
                        <p:cNvPr id="21" name="Прямоугольник 20"/>
                        <p:cNvSpPr/>
                        <p:nvPr/>
                      </p:nvSpPr>
                      <p:spPr>
                        <a:xfrm>
                          <a:off x="0" y="0"/>
                          <a:ext cx="1711325" cy="4191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Отраслевые объединения профсоюзов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2" name="Прямоугольник 21"/>
                        <p:cNvSpPr/>
                        <p:nvPr/>
                      </p:nvSpPr>
                      <p:spPr>
                        <a:xfrm>
                          <a:off x="0" y="409575"/>
                          <a:ext cx="1711325" cy="5334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15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Выполнения обязательств отраслевых соглашений в пределах своих полномочий</a:t>
                          </a:r>
                          <a:endParaRPr lang="ru-RU" sz="115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24" name="Группа 23"/>
                      <p:cNvGrpSpPr/>
                      <p:nvPr/>
                    </p:nvGrpSpPr>
                    <p:grpSpPr>
                      <a:xfrm>
                        <a:off x="2195736" y="2348880"/>
                        <a:ext cx="1855341" cy="1872208"/>
                        <a:chOff x="-138201" y="0"/>
                        <a:chExt cx="1849526" cy="1944216"/>
                      </a:xfrm>
                    </p:grpSpPr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>
                          <a:off x="-138201" y="0"/>
                          <a:ext cx="1849526" cy="8001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Министерства и другие органы государственного управления отраслями экономики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6" name="Прямоугольник 25"/>
                        <p:cNvSpPr/>
                        <p:nvPr/>
                      </p:nvSpPr>
                      <p:spPr>
                        <a:xfrm>
                          <a:off x="-138201" y="800100"/>
                          <a:ext cx="1849526" cy="1144116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100" kern="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Координация работ и оценка состояния нормирования труда в отрасли утверждение отраслевых норм и нормативов по труду и программ по их разработке</a:t>
                          </a:r>
                          <a:endParaRPr lang="ru-RU" sz="1100" kern="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27" name="Группа 26"/>
                      <p:cNvGrpSpPr/>
                      <p:nvPr/>
                    </p:nvGrpSpPr>
                    <p:grpSpPr>
                      <a:xfrm>
                        <a:off x="4139952" y="2348880"/>
                        <a:ext cx="2550522" cy="1944216"/>
                        <a:chOff x="0" y="0"/>
                        <a:chExt cx="1695450" cy="1944216"/>
                      </a:xfrm>
                    </p:grpSpPr>
                    <p:sp>
                      <p:nvSpPr>
                        <p:cNvPr id="28" name="Прямоугольник 27"/>
                        <p:cNvSpPr/>
                        <p:nvPr/>
                      </p:nvSpPr>
                      <p:spPr>
                        <a:xfrm>
                          <a:off x="0" y="0"/>
                          <a:ext cx="1695450" cy="4191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НИИ труда Минтруда и соцзащиты 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9" name="Прямоугольник 28"/>
                        <p:cNvSpPr/>
                        <p:nvPr/>
                      </p:nvSpPr>
                      <p:spPr>
                        <a:xfrm>
                          <a:off x="0" y="400050"/>
                          <a:ext cx="1695450" cy="1544166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just"/>
                          <a:r>
                            <a:rPr lang="ru-RU" sz="1200" kern="0" spc="-5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Разработка научно-методических основ по нормированию труда; подготовка межотраслевых нормативных и методических материалов по труду; ведение республиканского банка норм и нормативов; оценка состояния нормирования труда в отраслях экономики</a:t>
                          </a:r>
                          <a:endParaRPr lang="ru-RU" sz="1200" kern="0" spc="-5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30" name="Группа 29"/>
                      <p:cNvGrpSpPr/>
                      <p:nvPr/>
                    </p:nvGrpSpPr>
                    <p:grpSpPr>
                      <a:xfrm>
                        <a:off x="6804248" y="2340868"/>
                        <a:ext cx="2016224" cy="1376164"/>
                        <a:chOff x="0" y="0"/>
                        <a:chExt cx="1533525" cy="1372415"/>
                      </a:xfrm>
                    </p:grpSpPr>
                    <p:sp>
                      <p:nvSpPr>
                        <p:cNvPr id="31" name="Прямоугольник 30"/>
                        <p:cNvSpPr/>
                        <p:nvPr/>
                      </p:nvSpPr>
                      <p:spPr>
                        <a:xfrm>
                          <a:off x="0" y="0"/>
                          <a:ext cx="1533525" cy="485775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Облисполкомы и Минский горисполком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2" name="Прямоугольник 31"/>
                        <p:cNvSpPr/>
                        <p:nvPr/>
                      </p:nvSpPr>
                      <p:spPr>
                        <a:xfrm>
                          <a:off x="0" y="476250"/>
                          <a:ext cx="1533135" cy="896165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ru-RU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Координация работ и оценка состояния нормирования труда в организациях коммунальной собственности</a:t>
                          </a:r>
                          <a:endParaRPr lang="ru-RU" sz="12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cxnSp>
                    <p:nvCxnSpPr>
                      <p:cNvPr id="117" name="Прямая со стрелкой 116"/>
                      <p:cNvCxnSpPr>
                        <a:endCxn id="21" idx="0"/>
                      </p:cNvCxnSpPr>
                      <p:nvPr/>
                    </p:nvCxnSpPr>
                    <p:spPr>
                      <a:xfrm>
                        <a:off x="1187624" y="1700808"/>
                        <a:ext cx="0" cy="644066"/>
                      </a:xfrm>
                      <a:prstGeom prst="straightConnector1">
                        <a:avLst/>
                      </a:prstGeom>
                      <a:ln w="19050">
                        <a:headEnd type="arrow"/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Прямая соединительная линия 130"/>
                      <p:cNvCxnSpPr/>
                      <p:nvPr/>
                    </p:nvCxnSpPr>
                    <p:spPr>
                      <a:xfrm flipV="1">
                        <a:off x="2875517" y="2139024"/>
                        <a:ext cx="5008851" cy="1"/>
                      </a:xfrm>
                      <a:prstGeom prst="line">
                        <a:avLst/>
                      </a:prstGeom>
                      <a:ln w="1905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5" name="Прямая со стрелкой 144"/>
                      <p:cNvCxnSpPr/>
                      <p:nvPr/>
                    </p:nvCxnSpPr>
                    <p:spPr>
                      <a:xfrm>
                        <a:off x="4139952" y="1924844"/>
                        <a:ext cx="0" cy="212018"/>
                      </a:xfrm>
                      <a:prstGeom prst="straightConnector1">
                        <a:avLst/>
                      </a:prstGeom>
                      <a:ln w="19050">
                        <a:headEnd type="arrow"/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246" name="Группа 245"/>
                <p:cNvGrpSpPr/>
                <p:nvPr/>
              </p:nvGrpSpPr>
              <p:grpSpPr>
                <a:xfrm>
                  <a:off x="1516047" y="2143657"/>
                  <a:ext cx="876403" cy="205224"/>
                  <a:chOff x="1516047" y="2143657"/>
                  <a:chExt cx="876403" cy="205224"/>
                </a:xfrm>
              </p:grpSpPr>
              <p:cxnSp>
                <p:nvCxnSpPr>
                  <p:cNvPr id="241" name="Прямая со стрелкой 240"/>
                  <p:cNvCxnSpPr/>
                  <p:nvPr/>
                </p:nvCxnSpPr>
                <p:spPr>
                  <a:xfrm>
                    <a:off x="1516047" y="2148888"/>
                    <a:ext cx="0" cy="199993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Прямая со стрелкой 242"/>
                  <p:cNvCxnSpPr/>
                  <p:nvPr/>
                </p:nvCxnSpPr>
                <p:spPr>
                  <a:xfrm>
                    <a:off x="2392450" y="2148888"/>
                    <a:ext cx="0" cy="199993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Прямая соединительная линия 244"/>
                  <p:cNvCxnSpPr/>
                  <p:nvPr/>
                </p:nvCxnSpPr>
                <p:spPr>
                  <a:xfrm>
                    <a:off x="1516047" y="2143657"/>
                    <a:ext cx="875726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48" name="Прямая со стрелкой 247"/>
              <p:cNvCxnSpPr/>
              <p:nvPr/>
            </p:nvCxnSpPr>
            <p:spPr>
              <a:xfrm>
                <a:off x="2875517" y="2132856"/>
                <a:ext cx="0" cy="19999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0" name="Прямая со стрелкой 249"/>
              <p:cNvCxnSpPr/>
              <p:nvPr/>
            </p:nvCxnSpPr>
            <p:spPr>
              <a:xfrm>
                <a:off x="5508104" y="2144881"/>
                <a:ext cx="0" cy="19999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1" name="Прямая со стрелкой 250"/>
              <p:cNvCxnSpPr/>
              <p:nvPr/>
            </p:nvCxnSpPr>
            <p:spPr>
              <a:xfrm>
                <a:off x="7884368" y="2148888"/>
                <a:ext cx="0" cy="19999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Группа 266"/>
            <p:cNvGrpSpPr/>
            <p:nvPr/>
          </p:nvGrpSpPr>
          <p:grpSpPr>
            <a:xfrm>
              <a:off x="6690476" y="764704"/>
              <a:ext cx="2274012" cy="3145008"/>
              <a:chOff x="6690476" y="764704"/>
              <a:chExt cx="2274012" cy="3145008"/>
            </a:xfrm>
          </p:grpSpPr>
          <p:cxnSp>
            <p:nvCxnSpPr>
              <p:cNvPr id="262" name="Прямая соединительная линия 261"/>
              <p:cNvCxnSpPr/>
              <p:nvPr/>
            </p:nvCxnSpPr>
            <p:spPr>
              <a:xfrm>
                <a:off x="8964488" y="764704"/>
                <a:ext cx="0" cy="3145008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4" name="Прямая со стрелкой 263"/>
              <p:cNvCxnSpPr/>
              <p:nvPr/>
            </p:nvCxnSpPr>
            <p:spPr>
              <a:xfrm flipH="1" flipV="1">
                <a:off x="6690476" y="3861048"/>
                <a:ext cx="2274012" cy="34000"/>
              </a:xfrm>
              <a:prstGeom prst="straightConnector1">
                <a:avLst/>
              </a:prstGeom>
              <a:ln w="19050">
                <a:prstDash val="dash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6" name="Прямая со стрелкой 265"/>
              <p:cNvCxnSpPr/>
              <p:nvPr/>
            </p:nvCxnSpPr>
            <p:spPr>
              <a:xfrm flipH="1">
                <a:off x="8748464" y="764704"/>
                <a:ext cx="216024" cy="0"/>
              </a:xfrm>
              <a:prstGeom prst="straightConnector1">
                <a:avLst/>
              </a:prstGeom>
              <a:ln w="19050">
                <a:prstDash val="dash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6389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СИСТЕМА УПРАВЛЕНИЯ НОРМИРОВАНИЕМ ТРУДА В РЕСПУБЛИКЕ БЕЛАРУСЬ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251520" y="1196752"/>
            <a:ext cx="8785225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 algn="just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Министерство труда и социальной защиты Республики Беларусь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определение государственной политики в области нормирования труда, координация работы по совершенствованию нормирования труда в отраслях экономики.</a:t>
            </a:r>
          </a:p>
          <a:p>
            <a:pPr marL="87313" indent="0" algn="just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НИИ труда Минтруда и соцзащиты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научно-методическое обеспечение реализации политики государства в области нормирования труда.</a:t>
            </a:r>
          </a:p>
          <a:p>
            <a:pPr marL="87313" indent="0" algn="just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Отраслевые органы государственного управления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реализация политики государства в области нормирования труда в подчиненных организациях посредством разработки и реализации Отраслевых программ по нормированию труда.</a:t>
            </a:r>
          </a:p>
          <a:p>
            <a:pPr marL="87313" indent="0" algn="just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Научно- и нормативно-исследовательские учреждения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методическое и организационное обеспечение разработки отраслевых нормативных материалов для нормирования труда.</a:t>
            </a:r>
          </a:p>
          <a:p>
            <a:pPr marL="87313" indent="0" algn="just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обеспечение работников прогрессивными научно-обоснованными нормами труда, в том числе на новые виды работ и инновационные технологии, своевременная их замена и пересмотр с участием профсоюза.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42415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0245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РЕСПУБЛИКАНСКИЙ ЦЕНТР НОРМИРОВАНИЯ ТРУДА</a:t>
            </a:r>
          </a:p>
          <a:p>
            <a:endParaRPr lang="ru-RU" sz="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Создан в 2003 г. в составе НИИ труда Минтруда и соцзащиты</a:t>
            </a:r>
            <a:endParaRPr lang="x-none" sz="27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251520" y="980728"/>
            <a:ext cx="8785225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разработка и совершенствование методической и нормативно-информационной базы для нормирования труда;</a:t>
            </a:r>
          </a:p>
          <a:p>
            <a:pPr marL="87313" indent="0" algn="just"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научно-методическое сопровождение работ по развитию и совершенствованию государственной нормативной базы по нормированию труда;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разработка межотраслевых методических материалов по нормированию труда (методик, рекомендаций) и координация разработки отраслевых методических материалов для нормирования труда;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анализ состояния нормативной базы по труду;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подготовка проектов программ по разработке новых и совершенствованию действующих межотраслевых нормативных материалов в области нормирования труда;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формирование и ведение республиканского банка норм и нормативов по труду;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оказание практической помощи исследовательским и коммерческим организациям во внедрении эффективных методов в нормировании труда;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проведение семинаров, консультаций по вопросам нормирования труда;</a:t>
            </a: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изучение  и распространение передового отечественного и зарубежного опыта в области нормирования труда.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87313" indent="0" algn="just"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4513" indent="-457200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42415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024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251520" y="548680"/>
            <a:ext cx="8785225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SzPct val="10000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период с 2017 по 2019 год:</a:t>
            </a:r>
          </a:p>
          <a:p>
            <a:pPr marL="87313" indent="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SzPct val="100000"/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выполнено 33 научно-исследовательские работы, в т. ч. по договорам с другими организациями</a:t>
            </a: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проведено 40 семинаров по вопросам нормирования и тарификации труда</a:t>
            </a: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передан практический опыт по вопросам нормирования труда на курсах повышения квалификации руководителей и специалистов организаций различных видов деятельности при: </a:t>
            </a:r>
          </a:p>
          <a:p>
            <a:pPr marL="830263" lvl="1" algn="just">
              <a:spcBef>
                <a:spcPts val="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Белорусском национальном техническом университете; </a:t>
            </a:r>
          </a:p>
          <a:p>
            <a:pPr marL="830263" lvl="1" algn="just">
              <a:spcBef>
                <a:spcPts val="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Белорусском государственном экономическом университете; </a:t>
            </a:r>
          </a:p>
          <a:p>
            <a:pPr marL="830263" lvl="1" algn="just">
              <a:spcBef>
                <a:spcPts val="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Министерстве жилищно-коммунального хозяйства; </a:t>
            </a:r>
          </a:p>
          <a:p>
            <a:pPr marL="830263" lvl="1" algn="just">
              <a:spcBef>
                <a:spcPts val="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Министерстве лесного хозяйства.</a:t>
            </a: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87313" indent="0" algn="just"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0245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FEC5-36A4-4517-BA57-23BC6F14CD7B}"/>
              </a:ext>
            </a:extLst>
          </p:cNvPr>
          <p:cNvSpPr txBox="1">
            <a:spLocks/>
          </p:cNvSpPr>
          <p:nvPr/>
        </p:nvSpPr>
        <p:spPr>
          <a:xfrm>
            <a:off x="457200" y="418654"/>
            <a:ext cx="8229600" cy="56207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ОТРАСЛЕВЫЕ (РЕГИОНАЛЬНЫЕ) ПРОГРАММЫ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64DC0D-746C-4371-9E66-91C8A5DEAD55}"/>
              </a:ext>
            </a:extLst>
          </p:cNvPr>
          <p:cNvSpPr txBox="1">
            <a:spLocks/>
          </p:cNvSpPr>
          <p:nvPr/>
        </p:nvSpPr>
        <p:spPr>
          <a:xfrm>
            <a:off x="251271" y="1124744"/>
            <a:ext cx="8785225" cy="55443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0213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Республиканская программа на 1999–2003 годы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(разработано и усовершенствовано 207 нормативных сборников)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Отраслевые (региональные) программы на 2004–2007 годы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(разработан и усовершенствован 341 нормативный сборник)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Отраслевые (региональные) программы на 2008–2012 годы 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(разработано и усовершенствовано 357 нормативных сборников)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Отраслевые (региональные) программы на 2013–2017 годы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(разработано и усовершенствовано 296 нормативных сборников)</a:t>
            </a: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30213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Отраслевые (региональные) программы на 2018–2022 годы</a:t>
            </a:r>
          </a:p>
          <a:p>
            <a:pPr marL="87313" indent="0" algn="just">
              <a:lnSpc>
                <a:spcPct val="110000"/>
              </a:lnSpc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(предусмотрена разработка и усовершенствование 250 нормативных сборников)</a:t>
            </a:r>
            <a:endParaRPr lang="x-none" sz="12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6300028"/>
            <a:ext cx="8640960" cy="389218"/>
            <a:chOff x="251520" y="6300028"/>
            <a:chExt cx="8640960" cy="3892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6300028"/>
              <a:ext cx="86409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 труда, РЦНТ, 2019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1902" y="6303914"/>
              <a:ext cx="523838" cy="385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1502543"/>
      </p:ext>
    </p:extLst>
  </p:cSld>
  <p:clrMapOvr>
    <a:masterClrMapping/>
  </p:clrMapOvr>
</p:sld>
</file>

<file path=ppt/theme/theme1.xml><?xml version="1.0" encoding="utf-8"?>
<a:theme xmlns:a="http://schemas.openxmlformats.org/drawingml/2006/main" name="37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372</Template>
  <TotalTime>1085</TotalTime>
  <Words>1015</Words>
  <Application>Microsoft Office PowerPoint</Application>
  <PresentationFormat>Экран (4:3)</PresentationFormat>
  <Paragraphs>139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372</vt:lpstr>
      <vt:lpstr>Специальное оформление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VIRTUAL_CR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Дергай Виктор Николаевич</cp:lastModifiedBy>
  <cp:revision>109</cp:revision>
  <cp:lastPrinted>2019-06-19T14:42:37Z</cp:lastPrinted>
  <dcterms:created xsi:type="dcterms:W3CDTF">2015-02-04T12:23:04Z</dcterms:created>
  <dcterms:modified xsi:type="dcterms:W3CDTF">2019-11-26T14:21:40Z</dcterms:modified>
</cp:coreProperties>
</file>