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9" r:id="rId4"/>
    <p:sldId id="274" r:id="rId5"/>
    <p:sldId id="268" r:id="rId6"/>
    <p:sldId id="267" r:id="rId7"/>
    <p:sldId id="271" r:id="rId8"/>
    <p:sldId id="270" r:id="rId9"/>
    <p:sldId id="272" r:id="rId10"/>
    <p:sldId id="258" r:id="rId11"/>
    <p:sldId id="260" r:id="rId12"/>
    <p:sldId id="259" r:id="rId13"/>
    <p:sldId id="275" r:id="rId1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14" autoAdjust="0"/>
    <p:restoredTop sz="94660" autoAdjust="0"/>
  </p:normalViewPr>
  <p:slideViewPr>
    <p:cSldViewPr snapToGrid="0">
      <p:cViewPr varScale="1">
        <p:scale>
          <a:sx n="101" d="100"/>
          <a:sy n="101" d="100"/>
        </p:scale>
        <p:origin x="-120" y="-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C6C0A7-BFDF-4AEF-9CDD-D58B7929FDAD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27069E-AF99-4532-B5CF-809745A94C1D}">
      <dgm:prSet phldrT="[Текст]"/>
      <dgm:spPr/>
      <dgm:t>
        <a:bodyPr/>
        <a:lstStyle/>
        <a:p>
          <a:r>
            <a:rPr lang="ru-RU" b="1" dirty="0" smtClean="0"/>
            <a:t>Содействие созданию условий свободного передвижения рабочей силы по территориям государств – участников СНГ</a:t>
          </a:r>
          <a:endParaRPr lang="ru-RU" b="1" dirty="0"/>
        </a:p>
      </dgm:t>
    </dgm:pt>
    <dgm:pt modelId="{860C1DE1-1A53-4EA9-89C0-9CBB6AD8548A}" type="parTrans" cxnId="{20EB46CF-8CAB-44B2-890D-F37A0C2B3ED7}">
      <dgm:prSet/>
      <dgm:spPr/>
      <dgm:t>
        <a:bodyPr/>
        <a:lstStyle/>
        <a:p>
          <a:endParaRPr lang="ru-RU"/>
        </a:p>
      </dgm:t>
    </dgm:pt>
    <dgm:pt modelId="{0C0F8FB9-FA1C-4186-8881-7B24AA310F4F}" type="sibTrans" cxnId="{20EB46CF-8CAB-44B2-890D-F37A0C2B3ED7}">
      <dgm:prSet/>
      <dgm:spPr/>
      <dgm:t>
        <a:bodyPr/>
        <a:lstStyle/>
        <a:p>
          <a:endParaRPr lang="ru-RU"/>
        </a:p>
      </dgm:t>
    </dgm:pt>
    <dgm:pt modelId="{BF61DC83-0251-4277-B58C-401ACAF2C3ED}">
      <dgm:prSet phldrT="[Текст]"/>
      <dgm:spPr/>
      <dgm:t>
        <a:bodyPr/>
        <a:lstStyle/>
        <a:p>
          <a:r>
            <a:rPr lang="ru-RU" b="1" dirty="0" smtClean="0"/>
            <a:t>Совершенствование национальных баз данных о наличии вакансий, возможностях и условиях трудоустройства граждан СНГ</a:t>
          </a:r>
          <a:endParaRPr lang="ru-RU" b="1" dirty="0"/>
        </a:p>
      </dgm:t>
    </dgm:pt>
    <dgm:pt modelId="{142B75C4-1AA8-49AE-B774-FB85E937F8E9}" type="parTrans" cxnId="{91822B54-ED05-45CC-B807-0B795E0AF87C}">
      <dgm:prSet/>
      <dgm:spPr/>
      <dgm:t>
        <a:bodyPr/>
        <a:lstStyle/>
        <a:p>
          <a:endParaRPr lang="ru-RU"/>
        </a:p>
      </dgm:t>
    </dgm:pt>
    <dgm:pt modelId="{AEB1F745-6B47-4939-94BB-40B1F9BF8869}" type="sibTrans" cxnId="{91822B54-ED05-45CC-B807-0B795E0AF87C}">
      <dgm:prSet/>
      <dgm:spPr/>
      <dgm:t>
        <a:bodyPr/>
        <a:lstStyle/>
        <a:p>
          <a:endParaRPr lang="ru-RU"/>
        </a:p>
      </dgm:t>
    </dgm:pt>
    <dgm:pt modelId="{6207C0E4-8CC1-42BC-BC20-2A593A3A0004}">
      <dgm:prSet phldrT="[Текст]"/>
      <dgm:spPr/>
      <dgm:t>
        <a:bodyPr/>
        <a:lstStyle/>
        <a:p>
          <a:r>
            <a:rPr lang="ru-RU" b="1" dirty="0" smtClean="0"/>
            <a:t>Обеспечение единообразия информации о наличии вакансий и условиях трудоустройства</a:t>
          </a:r>
          <a:endParaRPr lang="ru-RU" b="1" dirty="0"/>
        </a:p>
      </dgm:t>
    </dgm:pt>
    <dgm:pt modelId="{3AA52A3D-EF1B-48FB-880E-56587C06A96A}" type="parTrans" cxnId="{C5B92E86-4819-4CAE-8364-D3CB37CB3BA3}">
      <dgm:prSet/>
      <dgm:spPr/>
      <dgm:t>
        <a:bodyPr/>
        <a:lstStyle/>
        <a:p>
          <a:endParaRPr lang="ru-RU"/>
        </a:p>
      </dgm:t>
    </dgm:pt>
    <dgm:pt modelId="{215947FC-9760-4CE4-9F18-08A615998828}" type="sibTrans" cxnId="{C5B92E86-4819-4CAE-8364-D3CB37CB3BA3}">
      <dgm:prSet/>
      <dgm:spPr/>
      <dgm:t>
        <a:bodyPr/>
        <a:lstStyle/>
        <a:p>
          <a:endParaRPr lang="ru-RU"/>
        </a:p>
      </dgm:t>
    </dgm:pt>
    <dgm:pt modelId="{1ECFFB31-5853-417E-9BCC-FF370A306F44}">
      <dgm:prSet phldrT="[Текст]"/>
      <dgm:spPr/>
      <dgm:t>
        <a:bodyPr/>
        <a:lstStyle/>
        <a:p>
          <a:r>
            <a:rPr lang="ru-RU" b="1" dirty="0" smtClean="0"/>
            <a:t>Развитие межгосударственной системы оперативного обмена информацией между государствами СНГ о наличии вакансий</a:t>
          </a:r>
          <a:endParaRPr lang="ru-RU" b="1" dirty="0"/>
        </a:p>
      </dgm:t>
    </dgm:pt>
    <dgm:pt modelId="{3D8FF678-D731-456D-A7ED-838D89D67F9B}" type="parTrans" cxnId="{F4326E40-5CFE-480A-A33D-8E630682D187}">
      <dgm:prSet/>
      <dgm:spPr/>
      <dgm:t>
        <a:bodyPr/>
        <a:lstStyle/>
        <a:p>
          <a:endParaRPr lang="ru-RU"/>
        </a:p>
      </dgm:t>
    </dgm:pt>
    <dgm:pt modelId="{62C521D0-34AD-4B30-BE3B-B0261CD705CD}" type="sibTrans" cxnId="{F4326E40-5CFE-480A-A33D-8E630682D187}">
      <dgm:prSet/>
      <dgm:spPr/>
      <dgm:t>
        <a:bodyPr/>
        <a:lstStyle/>
        <a:p>
          <a:endParaRPr lang="ru-RU"/>
        </a:p>
      </dgm:t>
    </dgm:pt>
    <dgm:pt modelId="{11F2E62C-EF72-40DF-80AA-9D1FCFE8CFE3}" type="pres">
      <dgm:prSet presAssocID="{B5C6C0A7-BFDF-4AEF-9CDD-D58B7929FDA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25C99B-675A-4754-9497-D7C7474431B0}" type="pres">
      <dgm:prSet presAssocID="{1E27069E-AF99-4532-B5CF-809745A94C1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8AA2D-6ADD-4C94-9CDD-A348CD697E82}" type="pres">
      <dgm:prSet presAssocID="{0C0F8FB9-FA1C-4186-8881-7B24AA310F4F}" presName="sibTrans" presStyleCnt="0"/>
      <dgm:spPr/>
    </dgm:pt>
    <dgm:pt modelId="{89401173-870B-403D-94FA-62A82BE620C6}" type="pres">
      <dgm:prSet presAssocID="{BF61DC83-0251-4277-B58C-401ACAF2C3E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9D4F58-E00B-451C-A4CB-399EC9F40045}" type="pres">
      <dgm:prSet presAssocID="{AEB1F745-6B47-4939-94BB-40B1F9BF8869}" presName="sibTrans" presStyleCnt="0"/>
      <dgm:spPr/>
    </dgm:pt>
    <dgm:pt modelId="{1512CA0B-BF53-4A9A-A78E-705EA4DFAF76}" type="pres">
      <dgm:prSet presAssocID="{6207C0E4-8CC1-42BC-BC20-2A593A3A000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F695B-6FF8-4628-B6F1-B23C3D2EAA0F}" type="pres">
      <dgm:prSet presAssocID="{215947FC-9760-4CE4-9F18-08A615998828}" presName="sibTrans" presStyleCnt="0"/>
      <dgm:spPr/>
    </dgm:pt>
    <dgm:pt modelId="{5B3DB18F-2F0C-433C-99B4-323A428241F1}" type="pres">
      <dgm:prSet presAssocID="{1ECFFB31-5853-417E-9BCC-FF370A306F4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326E40-5CFE-480A-A33D-8E630682D187}" srcId="{B5C6C0A7-BFDF-4AEF-9CDD-D58B7929FDAD}" destId="{1ECFFB31-5853-417E-9BCC-FF370A306F44}" srcOrd="3" destOrd="0" parTransId="{3D8FF678-D731-456D-A7ED-838D89D67F9B}" sibTransId="{62C521D0-34AD-4B30-BE3B-B0261CD705CD}"/>
    <dgm:cxn modelId="{28F7675F-0A5A-4D7B-844A-9866DE5D0EB5}" type="presOf" srcId="{BF61DC83-0251-4277-B58C-401ACAF2C3ED}" destId="{89401173-870B-403D-94FA-62A82BE620C6}" srcOrd="0" destOrd="0" presId="urn:microsoft.com/office/officeart/2005/8/layout/default#2"/>
    <dgm:cxn modelId="{78EA2D2C-EEB1-4B4A-ACDE-5CA7909FD05C}" type="presOf" srcId="{B5C6C0A7-BFDF-4AEF-9CDD-D58B7929FDAD}" destId="{11F2E62C-EF72-40DF-80AA-9D1FCFE8CFE3}" srcOrd="0" destOrd="0" presId="urn:microsoft.com/office/officeart/2005/8/layout/default#2"/>
    <dgm:cxn modelId="{91822B54-ED05-45CC-B807-0B795E0AF87C}" srcId="{B5C6C0A7-BFDF-4AEF-9CDD-D58B7929FDAD}" destId="{BF61DC83-0251-4277-B58C-401ACAF2C3ED}" srcOrd="1" destOrd="0" parTransId="{142B75C4-1AA8-49AE-B774-FB85E937F8E9}" sibTransId="{AEB1F745-6B47-4939-94BB-40B1F9BF8869}"/>
    <dgm:cxn modelId="{BE187D6B-3178-4F86-A052-E15DFD3C7CFC}" type="presOf" srcId="{6207C0E4-8CC1-42BC-BC20-2A593A3A0004}" destId="{1512CA0B-BF53-4A9A-A78E-705EA4DFAF76}" srcOrd="0" destOrd="0" presId="urn:microsoft.com/office/officeart/2005/8/layout/default#2"/>
    <dgm:cxn modelId="{C5B92E86-4819-4CAE-8364-D3CB37CB3BA3}" srcId="{B5C6C0A7-BFDF-4AEF-9CDD-D58B7929FDAD}" destId="{6207C0E4-8CC1-42BC-BC20-2A593A3A0004}" srcOrd="2" destOrd="0" parTransId="{3AA52A3D-EF1B-48FB-880E-56587C06A96A}" sibTransId="{215947FC-9760-4CE4-9F18-08A615998828}"/>
    <dgm:cxn modelId="{7040818F-CE09-47BA-BD1E-B057A879231B}" type="presOf" srcId="{1E27069E-AF99-4532-B5CF-809745A94C1D}" destId="{5025C99B-675A-4754-9497-D7C7474431B0}" srcOrd="0" destOrd="0" presId="urn:microsoft.com/office/officeart/2005/8/layout/default#2"/>
    <dgm:cxn modelId="{20EB46CF-8CAB-44B2-890D-F37A0C2B3ED7}" srcId="{B5C6C0A7-BFDF-4AEF-9CDD-D58B7929FDAD}" destId="{1E27069E-AF99-4532-B5CF-809745A94C1D}" srcOrd="0" destOrd="0" parTransId="{860C1DE1-1A53-4EA9-89C0-9CBB6AD8548A}" sibTransId="{0C0F8FB9-FA1C-4186-8881-7B24AA310F4F}"/>
    <dgm:cxn modelId="{16D5F9A8-96A9-4814-AA65-755141C3BEE9}" type="presOf" srcId="{1ECFFB31-5853-417E-9BCC-FF370A306F44}" destId="{5B3DB18F-2F0C-433C-99B4-323A428241F1}" srcOrd="0" destOrd="0" presId="urn:microsoft.com/office/officeart/2005/8/layout/default#2"/>
    <dgm:cxn modelId="{0E0B1409-8C58-4D12-B3C9-6EBAB0C2E846}" type="presParOf" srcId="{11F2E62C-EF72-40DF-80AA-9D1FCFE8CFE3}" destId="{5025C99B-675A-4754-9497-D7C7474431B0}" srcOrd="0" destOrd="0" presId="urn:microsoft.com/office/officeart/2005/8/layout/default#2"/>
    <dgm:cxn modelId="{E576304F-FBEC-4D2A-AFCF-412009CD8F02}" type="presParOf" srcId="{11F2E62C-EF72-40DF-80AA-9D1FCFE8CFE3}" destId="{DA28AA2D-6ADD-4C94-9CDD-A348CD697E82}" srcOrd="1" destOrd="0" presId="urn:microsoft.com/office/officeart/2005/8/layout/default#2"/>
    <dgm:cxn modelId="{5F2E4385-4475-42A9-8396-AFFA6412F0D0}" type="presParOf" srcId="{11F2E62C-EF72-40DF-80AA-9D1FCFE8CFE3}" destId="{89401173-870B-403D-94FA-62A82BE620C6}" srcOrd="2" destOrd="0" presId="urn:microsoft.com/office/officeart/2005/8/layout/default#2"/>
    <dgm:cxn modelId="{D103CDA4-3459-430A-8D68-3E495DEA3CF0}" type="presParOf" srcId="{11F2E62C-EF72-40DF-80AA-9D1FCFE8CFE3}" destId="{659D4F58-E00B-451C-A4CB-399EC9F40045}" srcOrd="3" destOrd="0" presId="urn:microsoft.com/office/officeart/2005/8/layout/default#2"/>
    <dgm:cxn modelId="{A09A9DDF-9B85-466A-BE2F-A18D444ADF05}" type="presParOf" srcId="{11F2E62C-EF72-40DF-80AA-9D1FCFE8CFE3}" destId="{1512CA0B-BF53-4A9A-A78E-705EA4DFAF76}" srcOrd="4" destOrd="0" presId="urn:microsoft.com/office/officeart/2005/8/layout/default#2"/>
    <dgm:cxn modelId="{87F71EAE-DE24-4FF3-B4E2-E30C99124432}" type="presParOf" srcId="{11F2E62C-EF72-40DF-80AA-9D1FCFE8CFE3}" destId="{D6EF695B-6FF8-4628-B6F1-B23C3D2EAA0F}" srcOrd="5" destOrd="0" presId="urn:microsoft.com/office/officeart/2005/8/layout/default#2"/>
    <dgm:cxn modelId="{4FC8BAFC-D37A-40F9-9578-D08B0752507D}" type="presParOf" srcId="{11F2E62C-EF72-40DF-80AA-9D1FCFE8CFE3}" destId="{5B3DB18F-2F0C-433C-99B4-323A428241F1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F41917-BDD3-4220-A78D-4BC09D7EA253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</dgm:pt>
    <dgm:pt modelId="{058AD9FD-6290-4434-9FDA-4668504F5A21}">
      <dgm:prSet/>
      <dgm:spPr/>
      <dgm:t>
        <a:bodyPr/>
        <a:lstStyle/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Высшими органами Содружества принято</a:t>
          </a: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более </a:t>
          </a: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60 документов </a:t>
          </a: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33CC"/>
            </a:solidFill>
            <a:effectLst/>
            <a:latin typeface="Times New Roman" pitchFamily="18" charset="0"/>
            <a:cs typeface="Arial" charset="0"/>
          </a:endParaRPr>
        </a:p>
      </dgm:t>
    </dgm:pt>
    <dgm:pt modelId="{6D563A7F-98BC-4FCD-B454-5D3B5FD0806F}" type="parTrans" cxnId="{F09C6B43-4D74-4035-9273-C4FA5EA4D531}">
      <dgm:prSet/>
      <dgm:spPr/>
      <dgm:t>
        <a:bodyPr/>
        <a:lstStyle/>
        <a:p>
          <a:endParaRPr lang="ru-RU"/>
        </a:p>
      </dgm:t>
    </dgm:pt>
    <dgm:pt modelId="{C333458A-317A-4F3C-9ED5-8F2C34DF5FA5}" type="sibTrans" cxnId="{F09C6B43-4D74-4035-9273-C4FA5EA4D531}">
      <dgm:prSet/>
      <dgm:spPr/>
      <dgm:t>
        <a:bodyPr/>
        <a:lstStyle/>
        <a:p>
          <a:endParaRPr lang="ru-RU"/>
        </a:p>
      </dgm:t>
    </dgm:pt>
    <dgm:pt modelId="{4A87010C-ECBD-42EF-82E5-96E272B3BD72}">
      <dgm:prSet/>
      <dgm:spPr/>
      <dgm:t>
        <a:bodyPr/>
        <a:lstStyle/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  <a:cs typeface="Arial" charset="0"/>
          </a:endParaRP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Рассмотрел</a:t>
          </a:r>
          <a:b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</a:b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393 вопроса в социально-трудовой сфере</a:t>
          </a:r>
        </a:p>
      </dgm:t>
    </dgm:pt>
    <dgm:pt modelId="{761F9AEA-0887-42F8-BF74-17CE0EABDEA8}" type="parTrans" cxnId="{69A3FCB1-557B-4C57-B481-5ED65D05D369}">
      <dgm:prSet/>
      <dgm:spPr/>
      <dgm:t>
        <a:bodyPr/>
        <a:lstStyle/>
        <a:p>
          <a:endParaRPr lang="ru-RU"/>
        </a:p>
      </dgm:t>
    </dgm:pt>
    <dgm:pt modelId="{451E0226-C25A-42A0-96C3-55639FC1A2F1}" type="sibTrans" cxnId="{69A3FCB1-557B-4C57-B481-5ED65D05D369}">
      <dgm:prSet/>
      <dgm:spPr/>
      <dgm:t>
        <a:bodyPr/>
        <a:lstStyle/>
        <a:p>
          <a:endParaRPr lang="ru-RU"/>
        </a:p>
      </dgm:t>
    </dgm:pt>
    <dgm:pt modelId="{4AE8AEC4-71AE-47DD-A089-7989229BD484}" type="pres">
      <dgm:prSet presAssocID="{66F41917-BDD3-4220-A78D-4BC09D7EA253}" presName="cycle" presStyleCnt="0">
        <dgm:presLayoutVars>
          <dgm:dir/>
          <dgm:resizeHandles val="exact"/>
        </dgm:presLayoutVars>
      </dgm:prSet>
      <dgm:spPr/>
    </dgm:pt>
    <dgm:pt modelId="{9B74E35D-ED48-4088-94DE-0CFDDF1EDD1C}" type="pres">
      <dgm:prSet presAssocID="{058AD9FD-6290-4434-9FDA-4668504F5A21}" presName="dummy" presStyleCnt="0"/>
      <dgm:spPr/>
    </dgm:pt>
    <dgm:pt modelId="{7644E8A1-9D46-462C-A62D-A52FE263D466}" type="pres">
      <dgm:prSet presAssocID="{058AD9FD-6290-4434-9FDA-4668504F5A21}" presName="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9059F-C49B-4060-88E0-ADFCC562DF78}" type="pres">
      <dgm:prSet presAssocID="{C333458A-317A-4F3C-9ED5-8F2C34DF5FA5}" presName="sibTrans" presStyleLbl="node1" presStyleIdx="0" presStyleCnt="2"/>
      <dgm:spPr/>
      <dgm:t>
        <a:bodyPr/>
        <a:lstStyle/>
        <a:p>
          <a:endParaRPr lang="ru-RU"/>
        </a:p>
      </dgm:t>
    </dgm:pt>
    <dgm:pt modelId="{45F1066E-7725-4E4A-8CFF-9E3ECF932EEA}" type="pres">
      <dgm:prSet presAssocID="{4A87010C-ECBD-42EF-82E5-96E272B3BD72}" presName="dummy" presStyleCnt="0"/>
      <dgm:spPr/>
    </dgm:pt>
    <dgm:pt modelId="{5D5AE028-B400-4C56-8994-B76A0AD1C1ED}" type="pres">
      <dgm:prSet presAssocID="{4A87010C-ECBD-42EF-82E5-96E272B3BD72}" presName="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D72A7-837E-4831-9B58-98C9ED1FB0D3}" type="pres">
      <dgm:prSet presAssocID="{451E0226-C25A-42A0-96C3-55639FC1A2F1}" presName="sibTrans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F918C555-927A-43F7-99AA-D2AA77B454AF}" type="presOf" srcId="{C333458A-317A-4F3C-9ED5-8F2C34DF5FA5}" destId="{2159059F-C49B-4060-88E0-ADFCC562DF78}" srcOrd="0" destOrd="0" presId="urn:microsoft.com/office/officeart/2005/8/layout/cycle1"/>
    <dgm:cxn modelId="{1A7A47E3-835E-40C0-8640-21612C966A45}" type="presOf" srcId="{4A87010C-ECBD-42EF-82E5-96E272B3BD72}" destId="{5D5AE028-B400-4C56-8994-B76A0AD1C1ED}" srcOrd="0" destOrd="0" presId="urn:microsoft.com/office/officeart/2005/8/layout/cycle1"/>
    <dgm:cxn modelId="{77F284F9-034F-4D32-9DD8-91DA51C3851D}" type="presOf" srcId="{66F41917-BDD3-4220-A78D-4BC09D7EA253}" destId="{4AE8AEC4-71AE-47DD-A089-7989229BD484}" srcOrd="0" destOrd="0" presId="urn:microsoft.com/office/officeart/2005/8/layout/cycle1"/>
    <dgm:cxn modelId="{91732D0C-95F2-4D37-802B-C59C351855D3}" type="presOf" srcId="{451E0226-C25A-42A0-96C3-55639FC1A2F1}" destId="{CE8D72A7-837E-4831-9B58-98C9ED1FB0D3}" srcOrd="0" destOrd="0" presId="urn:microsoft.com/office/officeart/2005/8/layout/cycle1"/>
    <dgm:cxn modelId="{69A3FCB1-557B-4C57-B481-5ED65D05D369}" srcId="{66F41917-BDD3-4220-A78D-4BC09D7EA253}" destId="{4A87010C-ECBD-42EF-82E5-96E272B3BD72}" srcOrd="1" destOrd="0" parTransId="{761F9AEA-0887-42F8-BF74-17CE0EABDEA8}" sibTransId="{451E0226-C25A-42A0-96C3-55639FC1A2F1}"/>
    <dgm:cxn modelId="{F09C6B43-4D74-4035-9273-C4FA5EA4D531}" srcId="{66F41917-BDD3-4220-A78D-4BC09D7EA253}" destId="{058AD9FD-6290-4434-9FDA-4668504F5A21}" srcOrd="0" destOrd="0" parTransId="{6D563A7F-98BC-4FCD-B454-5D3B5FD0806F}" sibTransId="{C333458A-317A-4F3C-9ED5-8F2C34DF5FA5}"/>
    <dgm:cxn modelId="{C78A220F-923A-4E44-BEAA-76EE0BA62DBC}" type="presOf" srcId="{058AD9FD-6290-4434-9FDA-4668504F5A21}" destId="{7644E8A1-9D46-462C-A62D-A52FE263D466}" srcOrd="0" destOrd="0" presId="urn:microsoft.com/office/officeart/2005/8/layout/cycle1"/>
    <dgm:cxn modelId="{58B13CDE-9F91-45D8-9D45-18986CD56AFA}" type="presParOf" srcId="{4AE8AEC4-71AE-47DD-A089-7989229BD484}" destId="{9B74E35D-ED48-4088-94DE-0CFDDF1EDD1C}" srcOrd="0" destOrd="0" presId="urn:microsoft.com/office/officeart/2005/8/layout/cycle1"/>
    <dgm:cxn modelId="{2174A400-423D-46D2-B7D7-498753B58D8F}" type="presParOf" srcId="{4AE8AEC4-71AE-47DD-A089-7989229BD484}" destId="{7644E8A1-9D46-462C-A62D-A52FE263D466}" srcOrd="1" destOrd="0" presId="urn:microsoft.com/office/officeart/2005/8/layout/cycle1"/>
    <dgm:cxn modelId="{E335451D-DA0F-418C-A2BA-BC868F02A0E1}" type="presParOf" srcId="{4AE8AEC4-71AE-47DD-A089-7989229BD484}" destId="{2159059F-C49B-4060-88E0-ADFCC562DF78}" srcOrd="2" destOrd="0" presId="urn:microsoft.com/office/officeart/2005/8/layout/cycle1"/>
    <dgm:cxn modelId="{D1400434-8982-4673-B00F-D173211DFFE5}" type="presParOf" srcId="{4AE8AEC4-71AE-47DD-A089-7989229BD484}" destId="{45F1066E-7725-4E4A-8CFF-9E3ECF932EEA}" srcOrd="3" destOrd="0" presId="urn:microsoft.com/office/officeart/2005/8/layout/cycle1"/>
    <dgm:cxn modelId="{29B07F19-45AF-4D91-919E-6F861914D795}" type="presParOf" srcId="{4AE8AEC4-71AE-47DD-A089-7989229BD484}" destId="{5D5AE028-B400-4C56-8994-B76A0AD1C1ED}" srcOrd="4" destOrd="0" presId="urn:microsoft.com/office/officeart/2005/8/layout/cycle1"/>
    <dgm:cxn modelId="{5E71EB9C-5A51-4005-AC33-13732C9743AF}" type="presParOf" srcId="{4AE8AEC4-71AE-47DD-A089-7989229BD484}" destId="{CE8D72A7-837E-4831-9B58-98C9ED1FB0D3}" srcOrd="5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25C99B-675A-4754-9497-D7C7474431B0}">
      <dsp:nvSpPr>
        <dsp:cNvPr id="0" name=""/>
        <dsp:cNvSpPr/>
      </dsp:nvSpPr>
      <dsp:spPr>
        <a:xfrm>
          <a:off x="1845073" y="918"/>
          <a:ext cx="3820549" cy="22923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Содействие созданию условий свободного передвижения рабочей силы по территориям государств – участников СНГ</a:t>
          </a:r>
          <a:endParaRPr lang="ru-RU" sz="2400" b="1" kern="1200" dirty="0"/>
        </a:p>
      </dsp:txBody>
      <dsp:txXfrm>
        <a:off x="1845073" y="918"/>
        <a:ext cx="3820549" cy="2292329"/>
      </dsp:txXfrm>
    </dsp:sp>
    <dsp:sp modelId="{89401173-870B-403D-94FA-62A82BE620C6}">
      <dsp:nvSpPr>
        <dsp:cNvPr id="0" name=""/>
        <dsp:cNvSpPr/>
      </dsp:nvSpPr>
      <dsp:spPr>
        <a:xfrm>
          <a:off x="6047677" y="918"/>
          <a:ext cx="3820549" cy="22923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Совершенствование национальных баз данных о наличии вакансий, возможностях и условиях трудоустройства граждан СНГ</a:t>
          </a:r>
          <a:endParaRPr lang="ru-RU" sz="2400" b="1" kern="1200" dirty="0"/>
        </a:p>
      </dsp:txBody>
      <dsp:txXfrm>
        <a:off x="6047677" y="918"/>
        <a:ext cx="3820549" cy="2292329"/>
      </dsp:txXfrm>
    </dsp:sp>
    <dsp:sp modelId="{1512CA0B-BF53-4A9A-A78E-705EA4DFAF76}">
      <dsp:nvSpPr>
        <dsp:cNvPr id="0" name=""/>
        <dsp:cNvSpPr/>
      </dsp:nvSpPr>
      <dsp:spPr>
        <a:xfrm>
          <a:off x="1845073" y="2675303"/>
          <a:ext cx="3820549" cy="22923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Обеспечение единообразия информации о наличии вакансий и условиях трудоустройства</a:t>
          </a:r>
          <a:endParaRPr lang="ru-RU" sz="2400" b="1" kern="1200" dirty="0"/>
        </a:p>
      </dsp:txBody>
      <dsp:txXfrm>
        <a:off x="1845073" y="2675303"/>
        <a:ext cx="3820549" cy="2292329"/>
      </dsp:txXfrm>
    </dsp:sp>
    <dsp:sp modelId="{5B3DB18F-2F0C-433C-99B4-323A428241F1}">
      <dsp:nvSpPr>
        <dsp:cNvPr id="0" name=""/>
        <dsp:cNvSpPr/>
      </dsp:nvSpPr>
      <dsp:spPr>
        <a:xfrm>
          <a:off x="6047677" y="2675303"/>
          <a:ext cx="3820549" cy="22923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Развитие межгосударственной системы оперативного обмена информацией между государствами СНГ о наличии вакансий</a:t>
          </a:r>
          <a:endParaRPr lang="ru-RU" sz="2400" b="1" kern="1200" dirty="0"/>
        </a:p>
      </dsp:txBody>
      <dsp:txXfrm>
        <a:off x="6047677" y="2675303"/>
        <a:ext cx="3820549" cy="22923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44E8A1-9D46-462C-A62D-A52FE263D466}">
      <dsp:nvSpPr>
        <dsp:cNvPr id="0" name=""/>
        <dsp:cNvSpPr/>
      </dsp:nvSpPr>
      <dsp:spPr>
        <a:xfrm>
          <a:off x="6074649" y="1004844"/>
          <a:ext cx="1905086" cy="1905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Высшими органами Содружества принято</a:t>
          </a: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более </a:t>
          </a: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60 документов </a:t>
          </a: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normalizeH="0" baseline="0" dirty="0" smtClean="0">
            <a:ln>
              <a:noFill/>
            </a:ln>
            <a:solidFill>
              <a:srgbClr val="0033CC"/>
            </a:solidFill>
            <a:effectLst/>
            <a:latin typeface="Times New Roman" pitchFamily="18" charset="0"/>
            <a:cs typeface="Arial" charset="0"/>
          </a:endParaRPr>
        </a:p>
      </dsp:txBody>
      <dsp:txXfrm>
        <a:off x="6074649" y="1004844"/>
        <a:ext cx="1905086" cy="1905086"/>
      </dsp:txXfrm>
    </dsp:sp>
    <dsp:sp modelId="{2159059F-C49B-4060-88E0-ADFCC562DF78}">
      <dsp:nvSpPr>
        <dsp:cNvPr id="0" name=""/>
        <dsp:cNvSpPr/>
      </dsp:nvSpPr>
      <dsp:spPr>
        <a:xfrm>
          <a:off x="3514582" y="-142"/>
          <a:ext cx="3915059" cy="3915059"/>
        </a:xfrm>
        <a:prstGeom prst="circularArrow">
          <a:avLst>
            <a:gd name="adj1" fmla="val 9489"/>
            <a:gd name="adj2" fmla="val 685502"/>
            <a:gd name="adj3" fmla="val 7848111"/>
            <a:gd name="adj4" fmla="val 2266387"/>
            <a:gd name="adj5" fmla="val 110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5AE028-B400-4C56-8994-B76A0AD1C1ED}">
      <dsp:nvSpPr>
        <dsp:cNvPr id="0" name=""/>
        <dsp:cNvSpPr/>
      </dsp:nvSpPr>
      <dsp:spPr>
        <a:xfrm>
          <a:off x="2964489" y="1004844"/>
          <a:ext cx="1905086" cy="1905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normalizeH="0" baseline="0" dirty="0" smtClean="0">
            <a:ln>
              <a:noFill/>
            </a:ln>
            <a:solidFill>
              <a:srgbClr val="000000"/>
            </a:solidFill>
            <a:effectLst/>
            <a:latin typeface="Times New Roman" pitchFamily="18" charset="0"/>
            <a:cs typeface="Arial" charset="0"/>
          </a:endParaRPr>
        </a:p>
        <a:p>
          <a:pPr marL="0" marR="0" lvl="0" indent="0" algn="ctr" defTabSz="12192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Рассмотрел</a:t>
          </a:r>
          <a:b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</a:br>
          <a:r>
            <a:rPr kumimoji="0" lang="ru-RU" sz="1800" b="1" i="0" u="none" strike="noStrike" kern="1200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Arial" charset="0"/>
            </a:rPr>
            <a:t>393 вопроса в социально-трудовой сфере</a:t>
          </a:r>
        </a:p>
      </dsp:txBody>
      <dsp:txXfrm>
        <a:off x="2964489" y="1004844"/>
        <a:ext cx="1905086" cy="1905086"/>
      </dsp:txXfrm>
    </dsp:sp>
    <dsp:sp modelId="{CE8D72A7-837E-4831-9B58-98C9ED1FB0D3}">
      <dsp:nvSpPr>
        <dsp:cNvPr id="0" name=""/>
        <dsp:cNvSpPr/>
      </dsp:nvSpPr>
      <dsp:spPr>
        <a:xfrm>
          <a:off x="3514582" y="-142"/>
          <a:ext cx="3915059" cy="3915059"/>
        </a:xfrm>
        <a:prstGeom prst="circularArrow">
          <a:avLst>
            <a:gd name="adj1" fmla="val 9489"/>
            <a:gd name="adj2" fmla="val 685502"/>
            <a:gd name="adj3" fmla="val 18648111"/>
            <a:gd name="adj4" fmla="val 13066387"/>
            <a:gd name="adj5" fmla="val 110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DA5F6-3C58-41E5-8E23-1E74B1C2042A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26E81-0A09-4A3C-943B-FF2012402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95255-7B4C-45C8-AC16-679A9743361D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14C81-1782-4887-97DA-3B7A62679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9DC04-2192-4B1F-B6A9-6F62F0ECE7C6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DAA11-3E8B-4EAF-961B-AE5AB518B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A9381-ABE0-46FA-9DB1-17D2762BF871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20016-6958-4F90-8C19-397C7F3C3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16BEF-8FF6-4A80-9DC6-D7509272A937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03E39-CF38-4BEC-9CF9-B4FC47975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hangingPunct="1">
              <a:lnSpc>
                <a:spcPct val="100000"/>
              </a:lnSpc>
              <a:spcAft>
                <a:spcPts val="256"/>
              </a:spcAft>
              <a:tabLst>
                <a:tab pos="616908" algn="l"/>
                <a:tab pos="1233815" algn="l"/>
                <a:tab pos="1850723" algn="l"/>
                <a:tab pos="2467630" algn="l"/>
                <a:tab pos="3084538" algn="l"/>
                <a:tab pos="3701445" algn="l"/>
                <a:tab pos="4318353" algn="l"/>
              </a:tabLst>
              <a:defRPr b="0"/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</a:t>
            </a:r>
            <a:r>
              <a:rPr lang="en-US" b="1" dirty="0" smtClean="0">
                <a:solidFill>
                  <a:srgbClr val="FF0000"/>
                </a:solidFill>
              </a:rPr>
              <a:t>25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441939" y="2178855"/>
            <a:ext cx="10146323" cy="4404519"/>
          </a:xfrm>
        </p:spPr>
        <p:txBody>
          <a:bodyPr tIns="0"/>
          <a:lstStyle>
            <a:lvl1pPr marL="0" marR="0" indent="-233776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400"/>
            </a:lvl1pPr>
            <a:lvl2pPr marL="233162" marR="0" indent="-233776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  <a:lvl3pPr>
              <a:defRPr sz="1200"/>
            </a:lvl3pPr>
          </a:lstStyle>
          <a:p>
            <a:pPr marL="233776" marR="0" lvl="0" indent="-233776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16)</a:t>
            </a:r>
            <a:endParaRPr lang="ru-RU" dirty="0" smtClean="0"/>
          </a:p>
          <a:p>
            <a:pPr marL="467551" marR="0" lvl="1" indent="-233776" algn="l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11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2639616" y="1268762"/>
            <a:ext cx="8948651" cy="461455"/>
          </a:xfrm>
        </p:spPr>
        <p:txBody>
          <a:bodyPr tIns="0" bIns="0" anchor="t">
            <a:normAutofit/>
          </a:bodyPr>
          <a:lstStyle>
            <a:lvl1pPr hangingPunct="1">
              <a:lnSpc>
                <a:spcPct val="100000"/>
              </a:lnSpc>
              <a:spcAft>
                <a:spcPts val="256"/>
              </a:spcAft>
              <a:buNone/>
              <a:tabLst>
                <a:tab pos="616908" algn="l"/>
                <a:tab pos="1233815" algn="l"/>
                <a:tab pos="1850723" algn="l"/>
                <a:tab pos="2467630" algn="l"/>
                <a:tab pos="3084538" algn="l"/>
                <a:tab pos="3701445" algn="l"/>
                <a:tab pos="4318353" algn="l"/>
                <a:tab pos="4935261" algn="l"/>
                <a:tab pos="5552168" algn="l"/>
                <a:tab pos="6169076" algn="l"/>
              </a:tabLst>
              <a:defRPr sz="1700" b="0">
                <a:solidFill>
                  <a:schemeClr val="tx1"/>
                </a:solidFill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smtClean="0">
                <a:solidFill>
                  <a:srgbClr val="002060"/>
                </a:solidFill>
              </a:rPr>
              <a:t>l, </a:t>
            </a:r>
            <a:r>
              <a:rPr lang="en-US" b="1" dirty="0" smtClean="0">
                <a:solidFill>
                  <a:srgbClr val="002060"/>
                </a:solidFill>
              </a:rPr>
              <a:t>20</a:t>
            </a:r>
            <a:r>
              <a:rPr lang="ru-RU" b="1" dirty="0" smtClean="0">
                <a:solidFill>
                  <a:srgbClr val="002060"/>
                </a:solidFill>
              </a:rPr>
              <a:t>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8737600" y="6345325"/>
            <a:ext cx="2844800" cy="365125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344E4-5E8A-4F97-8707-05640C78D1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821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139D9-E077-4F37-9617-9C7662635EFF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B51AC-4E52-4D1D-8378-4F1FE846E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02410-455E-499F-A664-CCFD903671F1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24744-02E3-4E9A-8645-6C943C1BE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2A738-22CA-47BD-90D5-46641EC7055D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D13AD-6DCC-4DEE-87FD-419E263D9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830B6-C47C-43C2-BEBB-BCD58B91D719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BDA19-9156-42EB-8EEE-406210420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BB01B-30B8-475A-9D36-4A91C63B72F0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5765-305F-4946-9906-E76308642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D46AA-7487-489E-A220-F68633534D68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F5394-7785-4A7A-87DA-0BE59FF8E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1DA7B-A054-4F9E-ADF5-6E66ABAD0CF0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BDC3D-F6E3-46B0-BB17-07ABC2466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59B8B-6E66-4B04-9635-C5F63E22A0B8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A6444-40CA-4696-9AA6-7496F1B06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10C82C-9505-4E95-8CFB-88DDDA97B462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C7881A-29CB-42EE-9FB0-14CE6D64C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  <p:sldLayoutId id="2147483662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716338" y="2052638"/>
          <a:ext cx="4749800" cy="4614862"/>
        </p:xfrm>
        <a:graphic>
          <a:graphicData uri="http://schemas.openxmlformats.org/presentationml/2006/ole">
            <p:oleObj spid="_x0000_s1033" name="CorelDRAW" r:id="rId3" imgW="1387080" imgH="1344960" progId="">
              <p:embed/>
            </p:oleObj>
          </a:graphicData>
        </a:graphic>
      </p:graphicFrame>
      <p:sp>
        <p:nvSpPr>
          <p:cNvPr id="1029" name="TextBox 5"/>
          <p:cNvSpPr txBox="1">
            <a:spLocks noChangeArrowheads="1"/>
          </p:cNvSpPr>
          <p:nvPr/>
        </p:nvSpPr>
        <p:spPr bwMode="auto">
          <a:xfrm>
            <a:off x="733168" y="2314575"/>
            <a:ext cx="10440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Об итогах сотрудничества </a:t>
            </a:r>
            <a:b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государств</a:t>
            </a: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участников СНГ в социально-трудовой сфере и задачах на перспективу</a:t>
            </a:r>
            <a:endParaRPr lang="ru-RU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TextBox 5"/>
          <p:cNvSpPr txBox="1">
            <a:spLocks noChangeArrowheads="1"/>
          </p:cNvSpPr>
          <p:nvPr/>
        </p:nvSpPr>
        <p:spPr bwMode="auto">
          <a:xfrm>
            <a:off x="1021492" y="718940"/>
            <a:ext cx="10437340" cy="133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3400"/>
              </a:lnSpc>
            </a:pPr>
            <a:r>
              <a:rPr lang="ru-RU" sz="2800" dirty="0" smtClean="0">
                <a:solidFill>
                  <a:srgbClr val="0033CC"/>
                </a:solidFill>
              </a:rPr>
              <a:t>Международная конференция (семинар) по вопросам  </a:t>
            </a:r>
            <a:br>
              <a:rPr lang="ru-RU" sz="2800" dirty="0" smtClean="0">
                <a:solidFill>
                  <a:srgbClr val="0033CC"/>
                </a:solidFill>
              </a:rPr>
            </a:br>
            <a:r>
              <a:rPr lang="ru-RU" sz="2800" dirty="0" smtClean="0">
                <a:solidFill>
                  <a:srgbClr val="0033CC"/>
                </a:solidFill>
              </a:rPr>
              <a:t>нормирования труда в государствах – участниках СНГ</a:t>
            </a:r>
          </a:p>
          <a:p>
            <a:pPr algn="ctr"/>
            <a:endParaRPr lang="ru-RU" sz="2400" dirty="0" smtClean="0">
              <a:solidFill>
                <a:srgbClr val="0033CC"/>
              </a:solidFill>
            </a:endParaRPr>
          </a:p>
        </p:txBody>
      </p:sp>
      <p:sp>
        <p:nvSpPr>
          <p:cNvPr id="1031" name="TextBox 5"/>
          <p:cNvSpPr txBox="1">
            <a:spLocks noChangeArrowheads="1"/>
          </p:cNvSpPr>
          <p:nvPr/>
        </p:nvSpPr>
        <p:spPr bwMode="auto">
          <a:xfrm>
            <a:off x="90616" y="5959474"/>
            <a:ext cx="1210138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28–29 ноября 2019 года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г. </a:t>
            </a:r>
            <a:r>
              <a:rPr lang="ru-RU" sz="2400" b="1" dirty="0" err="1" smtClean="0">
                <a:solidFill>
                  <a:srgbClr val="0033CC"/>
                </a:solidFill>
                <a:latin typeface="Times New Roman" pitchFamily="18" charset="0"/>
              </a:rPr>
              <a:t>Нур-Султан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12"/>
          <p:cNvSpPr>
            <a:spLocks noGrp="1"/>
          </p:cNvSpPr>
          <p:nvPr>
            <p:ph type="title" idx="4294967295"/>
          </p:nvPr>
        </p:nvSpPr>
        <p:spPr>
          <a:xfrm>
            <a:off x="838200" y="339725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В формате Консультативного Совета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 разрабатываются и согласовываются проекты документов:</a:t>
            </a:r>
            <a:endParaRPr lang="ru-RU" sz="2800" dirty="0" smtClean="0"/>
          </a:p>
        </p:txBody>
      </p:sp>
      <p:sp>
        <p:nvSpPr>
          <p:cNvPr id="3078" name="Rectangle 13"/>
          <p:cNvSpPr>
            <a:spLocks noGrp="1"/>
          </p:cNvSpPr>
          <p:nvPr>
            <p:ph type="body" sz="half" idx="4294967295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Соглашение о сотрудничестве в сфере содействия занятости населения государств – участников СНГ</a:t>
            </a:r>
          </a:p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Перечень единых терминов и определений в сфере разработки профессиональных стандартов</a:t>
            </a:r>
          </a:p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Согласованные требования к осуществлению контроля и надзора за соблюдением законодательства об охране труда</a:t>
            </a:r>
          </a:p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Согласованные рекомендации по оценке условий труда на рабочих местах</a:t>
            </a:r>
          </a:p>
        </p:txBody>
      </p:sp>
      <p:graphicFrame>
        <p:nvGraphicFramePr>
          <p:cNvPr id="3075" name="Object 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069263" y="2201863"/>
          <a:ext cx="1387475" cy="1344612"/>
        </p:xfrm>
        <a:graphic>
          <a:graphicData uri="http://schemas.openxmlformats.org/presentationml/2006/ole">
            <p:oleObj spid="_x0000_s3080" name="CorelDRAW" r:id="rId3" imgW="1387080" imgH="1344960" progId="">
              <p:embed/>
            </p:oleObj>
          </a:graphicData>
        </a:graphic>
      </p:graphicFrame>
      <p:sp>
        <p:nvSpPr>
          <p:cNvPr id="3079" name="Rectangle 14"/>
          <p:cNvSpPr>
            <a:spLocks noGrp="1"/>
          </p:cNvSpPr>
          <p:nvPr>
            <p:ph sz="quarter" idx="4294967295"/>
          </p:nvPr>
        </p:nvSpPr>
        <p:spPr>
          <a:xfrm>
            <a:off x="6350000" y="4114800"/>
            <a:ext cx="5181600" cy="2743200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Участники: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 Армения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 Беларусь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 Казахстан</a:t>
            </a:r>
          </a:p>
          <a:p>
            <a:pPr>
              <a:spcBef>
                <a:spcPts val="0"/>
              </a:spcBef>
            </a:pPr>
            <a:r>
              <a:rPr lang="ru-RU" sz="20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Кыргызская</a:t>
            </a: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Республика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 Таджикистан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Туркменистан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 Узбекистан</a:t>
            </a:r>
          </a:p>
          <a:p>
            <a:pPr eaLnBrk="1" hangingPunct="1"/>
            <a:endParaRPr lang="ru-RU" sz="2000" dirty="0" smtClean="0"/>
          </a:p>
        </p:txBody>
      </p:sp>
      <p:pic>
        <p:nvPicPr>
          <p:cNvPr id="3080" name="Picture 18" descr="article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1099" y="1485900"/>
            <a:ext cx="4030663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7050" y="539750"/>
            <a:ext cx="10958513" cy="1143000"/>
          </a:xfrm>
        </p:spPr>
        <p:txBody>
          <a:bodyPr lIns="121917" tIns="60958" rIns="121917" bIns="60958"/>
          <a:lstStyle/>
          <a:p>
            <a:pPr algn="ctr" eaLnBrk="1" hangingPunct="1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За 27 лет своей деятельности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 Консультативный Совет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588963" y="2341563"/>
          <a:ext cx="10944225" cy="391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695700" y="2098675"/>
          <a:ext cx="4751388" cy="4614863"/>
        </p:xfrm>
        <a:graphic>
          <a:graphicData uri="http://schemas.openxmlformats.org/presentationml/2006/ole">
            <p:oleObj spid="_x0000_s4104" name="CorelDRAW" r:id="rId3" imgW="1387080" imgH="1344960" progId="">
              <p:embed/>
            </p:oleObj>
          </a:graphicData>
        </a:graphic>
      </p:graphicFrame>
      <p:sp>
        <p:nvSpPr>
          <p:cNvPr id="4101" name="Rectangle 6"/>
          <p:cNvSpPr>
            <a:spLocks noGrp="1"/>
          </p:cNvSpPr>
          <p:nvPr>
            <p:ph type="title" idx="4294967295"/>
          </p:nvPr>
        </p:nvSpPr>
        <p:spPr>
          <a:xfrm>
            <a:off x="1296236" y="365125"/>
            <a:ext cx="10057563" cy="1325563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Консультативный Совет активно взаимодействует с:</a:t>
            </a:r>
          </a:p>
        </p:txBody>
      </p:sp>
      <p:sp>
        <p:nvSpPr>
          <p:cNvPr id="4102" name="Rectangle 7"/>
          <p:cNvSpPr>
            <a:spLocks noGrp="1"/>
          </p:cNvSpPr>
          <p:nvPr>
            <p:ph type="body" idx="4294967295"/>
          </p:nvPr>
        </p:nvSpPr>
        <p:spPr>
          <a:xfrm>
            <a:off x="1195754" y="1825625"/>
            <a:ext cx="10158046" cy="4351338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Межпарламентской Ассамблеей государств – участников СНГ;</a:t>
            </a:r>
          </a:p>
          <a:p>
            <a:pPr eaLnBrk="1" hangingPunct="1">
              <a:buNone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Межгосударственным статистическим комитетом СНГ;</a:t>
            </a:r>
          </a:p>
          <a:p>
            <a:pPr eaLnBrk="1" hangingPunct="1">
              <a:buNone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Всеобщей конфедерацией профсоюзов;</a:t>
            </a:r>
          </a:p>
          <a:p>
            <a:pPr eaLnBrk="1" hangingPunct="1">
              <a:buNone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Международной организацией труда;</a:t>
            </a:r>
          </a:p>
          <a:p>
            <a:pPr eaLnBrk="1" hangingPunct="1">
              <a:buNone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Советом по сотрудничеству в области здравоохранения СНГ;</a:t>
            </a:r>
          </a:p>
          <a:p>
            <a:pPr marL="0" indent="0" eaLnBrk="1" hangingPunct="1">
              <a:buNone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Советом по сотрудничеству в области образования государств – участников СНГ  и другими отраслевыми органами Содружества</a:t>
            </a:r>
          </a:p>
          <a:p>
            <a:pPr eaLnBrk="1" hangingPunct="1">
              <a:buNone/>
            </a:pPr>
            <a:endParaRPr lang="ru-RU" sz="2400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В укреплении и совершенствовании взаимодействия в социально-трудовой сфере заинтересованы все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государства – участники СНГ</a:t>
            </a:r>
            <a:endParaRPr lang="ru-RU" sz="28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412" y="1825625"/>
            <a:ext cx="6535176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3754438" y="2098675"/>
          <a:ext cx="4749800" cy="4614863"/>
        </p:xfrm>
        <a:graphic>
          <a:graphicData uri="http://schemas.openxmlformats.org/presentationml/2006/ole">
            <p:oleObj spid="_x0000_s40968" name="CorelDRAW" r:id="rId3" imgW="1387080" imgH="1344960" progId="">
              <p:embed/>
            </p:oleObj>
          </a:graphicData>
        </a:graphic>
      </p:graphicFrame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0" y="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</a:rPr>
              <a:t>Сотрудничество в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социально-трудовой сфере является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одним из приоритетных направлений </a:t>
            </a:r>
            <a:r>
              <a:rPr lang="ru-RU" sz="2800" b="1" dirty="0">
                <a:solidFill>
                  <a:srgbClr val="0033CC"/>
                </a:solidFill>
                <a:latin typeface="Times New Roman" pitchFamily="18" charset="0"/>
              </a:rPr>
              <a:t>в СНГ</a:t>
            </a:r>
          </a:p>
        </p:txBody>
      </p:sp>
      <p:pic>
        <p:nvPicPr>
          <p:cNvPr id="40964" name="Picture 5" descr="7ab15fb5c59daf5460f0c0c490251c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288" y="1362075"/>
            <a:ext cx="7985125" cy="532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47351" y="457200"/>
            <a:ext cx="4160107" cy="43561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Консультативный Совет 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по труду, занятости и социальной защите населения образован Решением Совета глав правительств СНГ 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spc="-70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от 13 ноября 1992 года. </a:t>
            </a:r>
            <a:br>
              <a:rPr lang="ru-RU" sz="2400" b="1" spc="-70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Советом рассмотрено 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393 вопроса в социально-трудовой сфере.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Подписано высшими органами Содружества более 60 документов.  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839788" y="5270500"/>
            <a:ext cx="3932237" cy="108000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году Совет провел свое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тридцать второе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заседание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3" name="Picture 1" descr="C:\Users\GUMKR\Desktop\ИТОГ_XXXII КС_Баку_\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682" y="1065229"/>
            <a:ext cx="6613706" cy="4416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576" y="7289"/>
            <a:ext cx="8943536" cy="859536"/>
          </a:xfrm>
        </p:spPr>
        <p:txBody>
          <a:bodyPr>
            <a:normAutofit/>
          </a:bodyPr>
          <a:lstStyle/>
          <a:p>
            <a:pPr algn="ctr">
              <a:lnSpc>
                <a:spcPts val="19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Задачи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ea"/>
                <a:cs typeface="Times New Roman"/>
              </a:rPr>
              <a:t> Консультативного Совета в области сотрудничества государств – участников СНГ в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ea"/>
                <a:cs typeface="Times New Roman"/>
              </a:rPr>
              <a:t>формировании общего рынка труда</a:t>
            </a:r>
            <a:r>
              <a:rPr lang="ru-RU" sz="2400" dirty="0" smtClean="0">
                <a:latin typeface="Times New Roman"/>
                <a:cs typeface="Times New Roman"/>
              </a:rPr>
              <a:t>*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944410509"/>
              </p:ext>
            </p:extLst>
          </p:nvPr>
        </p:nvGraphicFramePr>
        <p:xfrm>
          <a:off x="143340" y="836712"/>
          <a:ext cx="11713301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3393" y="5934670"/>
            <a:ext cx="11233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/>
                <a:cs typeface="Times New Roman"/>
              </a:rPr>
              <a:t>* Приоритетные мероприятия по формированию общего рынка труда и регулированию миграции </a:t>
            </a:r>
            <a:br>
              <a:rPr lang="ru-RU" dirty="0" smtClean="0">
                <a:latin typeface="Times New Roman"/>
                <a:cs typeface="Times New Roman"/>
              </a:rPr>
            </a:br>
            <a:r>
              <a:rPr lang="ru-RU" dirty="0" smtClean="0">
                <a:latin typeface="Times New Roman"/>
                <a:cs typeface="Times New Roman"/>
              </a:rPr>
              <a:t>	рабочей силы на 2017–2020 годы, Решение Экономического совета СНГ от 17.03.2017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725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3716338" y="2052638"/>
          <a:ext cx="4749800" cy="4614862"/>
        </p:xfrm>
        <a:graphic>
          <a:graphicData uri="http://schemas.openxmlformats.org/presentationml/2006/ole">
            <p:oleObj spid="_x0000_s47117" name="CorelDRAW" r:id="rId3" imgW="1387080" imgH="1344960" progId="">
              <p:embed/>
            </p:oleObj>
          </a:graphicData>
        </a:graphic>
      </p:graphicFrame>
      <p:sp>
        <p:nvSpPr>
          <p:cNvPr id="47112" name="Rectangle 3"/>
          <p:cNvSpPr>
            <a:spLocks noGrp="1"/>
          </p:cNvSpPr>
          <p:nvPr>
            <p:ph type="title"/>
          </p:nvPr>
        </p:nvSpPr>
        <p:spPr>
          <a:xfrm>
            <a:off x="787400" y="314325"/>
            <a:ext cx="10566400" cy="1820863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Государства – участники СНГ заинтересованы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в дальнейшем сотрудничестве в решении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вопросов формирования 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общего рынка труда и отмечают ведущую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роль Консультативного Совета в выработке механизмов межгосударственного взаимодействия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в социально-трудовой сфере</a:t>
            </a:r>
          </a:p>
        </p:txBody>
      </p:sp>
      <p:pic>
        <p:nvPicPr>
          <p:cNvPr id="4711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0165" y="3357563"/>
            <a:ext cx="401320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 preferRelativeResize="0">
            <a:picLocks noGrp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260388" y="3357563"/>
            <a:ext cx="4012407" cy="307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1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МОТ отметила работу ряда стран СНГ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по совершенствованию системы профессиональных </a:t>
            </a:r>
            <a:b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стандартов и созданию новой системы оценки квалификаций</a:t>
            </a:r>
            <a:endParaRPr lang="ru-RU" sz="4000" dirty="0" smtClean="0"/>
          </a:p>
        </p:txBody>
      </p:sp>
      <p:graphicFrame>
        <p:nvGraphicFramePr>
          <p:cNvPr id="46082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735263" y="3328988"/>
          <a:ext cx="1387475" cy="1344612"/>
        </p:xfrm>
        <a:graphic>
          <a:graphicData uri="http://schemas.openxmlformats.org/presentationml/2006/ole">
            <p:oleObj spid="_x0000_s46088" name="CorelDRAW" r:id="rId3" imgW="1387080" imgH="1344960" progId="">
              <p:embed/>
            </p:oleObj>
          </a:graphicData>
        </a:graphic>
      </p:graphicFrame>
      <p:sp>
        <p:nvSpPr>
          <p:cNvPr id="46084" name="Rectangle 14"/>
          <p:cNvSpPr>
            <a:spLocks noGrp="1"/>
          </p:cNvSpPr>
          <p:nvPr>
            <p:ph sz="half" idx="4294967295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ru-RU" sz="2400" smtClean="0"/>
          </a:p>
        </p:txBody>
      </p:sp>
      <p:pic>
        <p:nvPicPr>
          <p:cNvPr id="46085" name="Picture 17" descr="0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5575" y="1854200"/>
            <a:ext cx="585470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19" descr="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450" y="2262188"/>
            <a:ext cx="41910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3754438" y="2098675"/>
          <a:ext cx="4749800" cy="4614863"/>
        </p:xfrm>
        <a:graphic>
          <a:graphicData uri="http://schemas.openxmlformats.org/presentationml/2006/ole">
            <p:oleObj spid="_x0000_s72711" name="CorelDRAW" r:id="rId3" imgW="1387080" imgH="1344960" progId="">
              <p:embed/>
            </p:oleObj>
          </a:graphicData>
        </a:graphic>
      </p:graphicFrame>
      <p:sp>
        <p:nvSpPr>
          <p:cNvPr id="72707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</a:rPr>
              <a:t>Консультативный Совет первостепенное внимание в работе уделяет выполнению:</a:t>
            </a:r>
          </a:p>
        </p:txBody>
      </p:sp>
      <p:sp>
        <p:nvSpPr>
          <p:cNvPr id="72708" name="Rectangle 4"/>
          <p:cNvSpPr>
            <a:spLocks noGrp="1"/>
          </p:cNvSpPr>
          <p:nvPr>
            <p:ph type="body" idx="1"/>
          </p:nvPr>
        </p:nvSpPr>
        <p:spPr>
          <a:xfrm>
            <a:off x="838200" y="2219325"/>
            <a:ext cx="10595919" cy="4351338"/>
          </a:xfrm>
        </p:spPr>
        <p:txBody>
          <a:bodyPr/>
          <a:lstStyle/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Плана мероприятий по реализации третьего этапа (2016–2020 годы) Стратегии экономического развития Содружества Независимых Государств;</a:t>
            </a:r>
          </a:p>
          <a:p>
            <a:endParaRPr lang="ru-RU" sz="24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Решения Совета глав государств СНГ «Об адаптации Содружества Независимых Государств к современным реалиям» от 16 сентября 2016 года;</a:t>
            </a:r>
          </a:p>
          <a:p>
            <a:endParaRPr lang="ru-RU" sz="24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решений Консультативного Совета от 17 ноября 2017 года (Санкт-Петербург), от 21 сентября 2018 года (Душанбе) и 14 октября 2019 года (Баку)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3695700" y="2098675"/>
          <a:ext cx="4751388" cy="4614863"/>
        </p:xfrm>
        <a:graphic>
          <a:graphicData uri="http://schemas.openxmlformats.org/presentationml/2006/ole">
            <p:oleObj spid="_x0000_s52232" name="CorelDRAW" r:id="rId3" imgW="1387080" imgH="1344960" progId="">
              <p:embed/>
            </p:oleObj>
          </a:graphicData>
        </a:graphic>
      </p:graphicFrame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520700" y="1508125"/>
            <a:ext cx="1389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2228" name="Rectangle 4"/>
          <p:cNvSpPr>
            <a:spLocks noGrp="1"/>
          </p:cNvSpPr>
          <p:nvPr>
            <p:ph type="title"/>
          </p:nvPr>
        </p:nvSpPr>
        <p:spPr>
          <a:xfrm>
            <a:off x="838200" y="314325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ea typeface="+mn-ea"/>
                <a:cs typeface="+mn-cs"/>
              </a:rPr>
              <a:t>23 марта 2019 года вступил в силу Протокол о внесении изменений в Соглашение об образовании Консультативного Совета , подписанный главами правительств СНГ 28 октября 2016 года</a:t>
            </a:r>
          </a:p>
        </p:txBody>
      </p:sp>
      <p:sp>
        <p:nvSpPr>
          <p:cNvPr id="52229" name="Rectangle 5"/>
          <p:cNvSpPr>
            <a:spLocks noGrp="1"/>
          </p:cNvSpPr>
          <p:nvPr>
            <p:ph type="body" sz="half" idx="1"/>
          </p:nvPr>
        </p:nvSpPr>
        <p:spPr>
          <a:xfrm>
            <a:off x="693336" y="1571625"/>
            <a:ext cx="4905464" cy="53280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Указанный орган отраслевого сотрудничества СНГ именуется «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Консультативный Совет по труду, занятости и социальной защите населения государств – участников СНГ</a:t>
            </a: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»</a:t>
            </a:r>
          </a:p>
          <a:p>
            <a:pPr eaLnBrk="1" hangingPunct="1"/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В своей деятельности Консультативный Совет подотчетен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Совету глав правительств СНГ</a:t>
            </a: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Функции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секретариата Совета </a:t>
            </a: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возлагаются на орган государственной власти страны, председательствующей в Консультативном Совете, </a:t>
            </a:r>
            <a:b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и Исполком СНГ</a:t>
            </a:r>
          </a:p>
          <a:p>
            <a:pPr eaLnBrk="1" hangingPunct="1">
              <a:buNone/>
            </a:pP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2230" name="Rectangle 6"/>
          <p:cNvSpPr>
            <a:spLocks noGrp="1"/>
          </p:cNvSpPr>
          <p:nvPr>
            <p:ph type="body" sz="half" idx="2"/>
          </p:nvPr>
        </p:nvSpPr>
        <p:spPr>
          <a:xfrm>
            <a:off x="6057900" y="1647825"/>
            <a:ext cx="5580000" cy="5210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Основная задача Совета </a:t>
            </a: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–  содействие сотрудничеству в области трудовых отношений, социального партнерства, охраны труда, рынка труда, занятости, социальной защиты населения</a:t>
            </a:r>
          </a:p>
          <a:p>
            <a:pPr eaLnBrk="1" hangingPunct="1">
              <a:lnSpc>
                <a:spcPct val="80000"/>
              </a:lnSpc>
            </a:pPr>
            <a:endParaRPr lang="ru-RU" sz="24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4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В настоящее время в Консультативном Совете председательствует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Азербайджанская Республика</a:t>
            </a:r>
            <a:r>
              <a:rPr lang="ru-RU" sz="2400" dirty="0" smtClean="0">
                <a:solidFill>
                  <a:srgbClr val="0033CC"/>
                </a:solidFill>
                <a:latin typeface="Times New Roman" pitchFamily="18" charset="0"/>
              </a:rPr>
              <a:t>, сопредседательствуют –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Республика Таджикистан и Республика Беларусь </a:t>
            </a:r>
          </a:p>
          <a:p>
            <a:pPr eaLnBrk="1" hangingPunct="1">
              <a:lnSpc>
                <a:spcPct val="80000"/>
              </a:lnSpc>
            </a:pPr>
            <a:endParaRPr lang="ru-RU" sz="2400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838200" y="339725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</a:rPr>
              <a:t>Консультативный Совет поддерживает инициативы государств – участников СНГ по углублению международно-правовой базы сотрудничества в социально-трудовой сфере </a:t>
            </a:r>
          </a:p>
        </p:txBody>
      </p:sp>
      <p:sp>
        <p:nvSpPr>
          <p:cNvPr id="74754" name="Rectangle 3"/>
          <p:cNvSpPr>
            <a:spLocks noGrp="1"/>
          </p:cNvSpPr>
          <p:nvPr>
            <p:ph type="body" sz="half" idx="4294967295"/>
          </p:nvPr>
        </p:nvSpPr>
        <p:spPr>
          <a:xfrm>
            <a:off x="838200" y="1825625"/>
            <a:ext cx="5160963" cy="4351338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+mj-cs"/>
              </a:rPr>
              <a:t>В 2019 году Советом утверждены: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sz="2000" spc="-50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+mj-cs"/>
              </a:rPr>
              <a:t>Рекомендации по структуре профессионального </a:t>
            </a:r>
            <a:r>
              <a:rPr lang="ru-RU" sz="2000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+mj-cs"/>
              </a:rPr>
              <a:t>стандарта для государств – участников СНГ;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sz="2000" spc="-30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+mj-cs"/>
              </a:rPr>
              <a:t>Общие принципы сотрудничества государств – </a:t>
            </a:r>
            <a:r>
              <a:rPr lang="ru-RU" sz="2000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+mj-cs"/>
              </a:rPr>
              <a:t>участников СНГ в обеспечении возможностей для трудоустройства отдельных групп населения, испытывающих трудности в поиске работы</a:t>
            </a:r>
          </a:p>
        </p:txBody>
      </p:sp>
      <p:sp>
        <p:nvSpPr>
          <p:cNvPr id="74756" name="AutoShape 5" descr="pensiya-po-gosudarstvennomu-obespecheniyu"/>
          <p:cNvSpPr>
            <a:spLocks noChangeAspect="1" noChangeArrowheads="1"/>
          </p:cNvSpPr>
          <p:nvPr/>
        </p:nvSpPr>
        <p:spPr bwMode="auto">
          <a:xfrm>
            <a:off x="207963" y="460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57" name="AutoShape 6" descr="pensiya-po-gosudarstvennomu-obespecheniyu"/>
          <p:cNvSpPr>
            <a:spLocks noChangeAspect="1" noChangeArrowheads="1"/>
          </p:cNvSpPr>
          <p:nvPr/>
        </p:nvSpPr>
        <p:spPr bwMode="auto">
          <a:xfrm>
            <a:off x="207963" y="460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" name="Picture 1" descr="C:\Users\GUMKR\Desktop\KOV\Николай\Картинки\images 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483100"/>
            <a:ext cx="3222625" cy="1958975"/>
          </a:xfrm>
          <a:prstGeom prst="rect">
            <a:avLst/>
          </a:prstGeom>
          <a:noFill/>
        </p:spPr>
      </p:pic>
      <p:pic>
        <p:nvPicPr>
          <p:cNvPr id="73732" name="Picture 4" descr="http://www.cis.minsk.by/foto/news/11924/5d76571b139b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8569" y="1819373"/>
            <a:ext cx="5165890" cy="3535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961</TotalTime>
  <Words>433</Words>
  <Application>Microsoft Office PowerPoint</Application>
  <PresentationFormat>Произвольный</PresentationFormat>
  <Paragraphs>62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CorelDRAW</vt:lpstr>
      <vt:lpstr>Слайд 1</vt:lpstr>
      <vt:lpstr>Слайд 2</vt:lpstr>
      <vt:lpstr>Консультативный Совет  по труду, занятости и социальной защите населения образован Решением Совета глав правительств СНГ  от 13 ноября 1992 года.  Советом рассмотрено  393 вопроса в социально-трудовой сфере. Подписано высшими органами Содружества более 60 документов.  </vt:lpstr>
      <vt:lpstr>Задачи Консультативного Совета в области сотрудничества государств – участников СНГ в  формировании общего рынка труда*</vt:lpstr>
      <vt:lpstr>Государства – участники СНГ заинтересованы  в дальнейшем сотрудничестве в решении вопросов формирования общего рынка труда и отмечают ведущую  роль Консультативного Совета в выработке механизмов межгосударственного взаимодействия  в социально-трудовой сфере</vt:lpstr>
      <vt:lpstr>МОТ отметила работу ряда стран СНГ  по совершенствованию системы профессиональных  стандартов и созданию новой системы оценки квалификаций</vt:lpstr>
      <vt:lpstr>Консультативный Совет первостепенное внимание в работе уделяет выполнению:</vt:lpstr>
      <vt:lpstr>23 марта 2019 года вступил в силу Протокол о внесении изменений в Соглашение об образовании Консультативного Совета , подписанный главами правительств СНГ 28 октября 2016 года</vt:lpstr>
      <vt:lpstr>Консультативный Совет поддерживает инициативы государств – участников СНГ по углублению международно-правовой базы сотрудничества в социально-трудовой сфере </vt:lpstr>
      <vt:lpstr>В формате Консультативного Совета   разрабатываются и согласовываются проекты документов:</vt:lpstr>
      <vt:lpstr>За 27 лет своей деятельности  Консультативный Совет</vt:lpstr>
      <vt:lpstr>Консультативный Совет активно взаимодействует с:</vt:lpstr>
      <vt:lpstr>В укреплении и совершенствовании взаимодействия в социально-трудовой сфере заинтересованы все  государства – участники СНГ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Maksim Kaptsevich</dc:creator>
  <cp:lastModifiedBy>GUMKR</cp:lastModifiedBy>
  <cp:revision>58</cp:revision>
  <dcterms:created xsi:type="dcterms:W3CDTF">2018-05-10T13:30:06Z</dcterms:created>
  <dcterms:modified xsi:type="dcterms:W3CDTF">2019-11-26T07:06:13Z</dcterms:modified>
</cp:coreProperties>
</file>