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3"/>
  </p:handoutMasterIdLst>
  <p:sldIdLst>
    <p:sldId id="256" r:id="rId2"/>
    <p:sldId id="270" r:id="rId3"/>
    <p:sldId id="279" r:id="rId4"/>
    <p:sldId id="265" r:id="rId5"/>
    <p:sldId id="267" r:id="rId6"/>
    <p:sldId id="268" r:id="rId7"/>
    <p:sldId id="271" r:id="rId8"/>
    <p:sldId id="275" r:id="rId9"/>
    <p:sldId id="276" r:id="rId10"/>
    <p:sldId id="277" r:id="rId11"/>
    <p:sldId id="27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3C48"/>
    <a:srgbClr val="F1FCFE"/>
    <a:srgbClr val="856E45"/>
    <a:srgbClr val="6F267F"/>
    <a:srgbClr val="FECB00"/>
    <a:srgbClr val="729F11"/>
    <a:srgbClr val="111E31"/>
    <a:srgbClr val="F7E8E1"/>
    <a:srgbClr val="DBF6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433" autoAdjust="0"/>
  </p:normalViewPr>
  <p:slideViewPr>
    <p:cSldViewPr snapToGrid="0">
      <p:cViewPr varScale="1">
        <p:scale>
          <a:sx n="88" d="100"/>
          <a:sy n="88" d="100"/>
        </p:scale>
        <p:origin x="654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A5AC23-E19A-489C-8052-A4A59291AFF5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0C0DCC-2010-4600-B249-BCAFC64EA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700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948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092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852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79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163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373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549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272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150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970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93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159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87049" y="1290181"/>
            <a:ext cx="8630433" cy="2619120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bg1"/>
                </a:solidFill>
              </a:rPr>
              <a:t>Подходы к расчету микроэлементных нормативов труда в почтовой связи</a:t>
            </a: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13534" y="4509369"/>
            <a:ext cx="5561556" cy="1179253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err="1" smtClean="0">
                <a:solidFill>
                  <a:schemeClr val="bg1"/>
                </a:solidFill>
              </a:rPr>
              <a:t>Салыкбаев</a:t>
            </a:r>
            <a:r>
              <a:rPr lang="ru-RU" sz="3200" b="1" dirty="0" smtClean="0">
                <a:solidFill>
                  <a:schemeClr val="bg1"/>
                </a:solidFill>
              </a:rPr>
              <a:t> Б.Г.</a:t>
            </a:r>
            <a:r>
              <a:rPr lang="ru-RU" sz="3200" dirty="0">
                <a:solidFill>
                  <a:schemeClr val="bg1"/>
                </a:solidFill>
              </a:rPr>
              <a:t>, </a:t>
            </a:r>
            <a:r>
              <a:rPr lang="ru-RU" sz="2800" dirty="0">
                <a:solidFill>
                  <a:schemeClr val="bg1"/>
                </a:solidFill>
              </a:rPr>
              <a:t>АО «Казпочта» </a:t>
            </a:r>
          </a:p>
          <a:p>
            <a:pPr algn="l"/>
            <a:r>
              <a:rPr lang="ru-RU" sz="2800" dirty="0" err="1" smtClean="0">
                <a:solidFill>
                  <a:schemeClr val="bg1"/>
                </a:solidFill>
              </a:rPr>
              <a:t>Байшоланова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Р.С. </a:t>
            </a:r>
            <a:r>
              <a:rPr lang="ru-RU" sz="2800" dirty="0" smtClean="0">
                <a:solidFill>
                  <a:schemeClr val="bg1"/>
                </a:solidFill>
              </a:rPr>
              <a:t>АО </a:t>
            </a:r>
            <a:r>
              <a:rPr lang="ru-RU" sz="2800" dirty="0">
                <a:solidFill>
                  <a:schemeClr val="bg1"/>
                </a:solidFill>
              </a:rPr>
              <a:t>«Казпочта</a:t>
            </a:r>
            <a:r>
              <a:rPr lang="ru-RU" sz="2800" dirty="0" smtClean="0">
                <a:solidFill>
                  <a:schemeClr val="bg1"/>
                </a:solidFill>
              </a:rPr>
              <a:t>»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17192" y="290006"/>
            <a:ext cx="7552944" cy="89620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bg1"/>
                </a:solidFill>
              </a:rPr>
              <a:t>Наименование конференции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832964" y="6127315"/>
            <a:ext cx="2294346" cy="49895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800" dirty="0" smtClean="0">
                <a:solidFill>
                  <a:schemeClr val="bg1"/>
                </a:solidFill>
              </a:rPr>
              <a:t>г. </a:t>
            </a:r>
            <a:r>
              <a:rPr lang="ru-RU" sz="2800" dirty="0" err="1" smtClean="0">
                <a:solidFill>
                  <a:schemeClr val="bg1"/>
                </a:solidFill>
              </a:rPr>
              <a:t>Нур</a:t>
            </a:r>
            <a:r>
              <a:rPr lang="ru-RU" sz="2800" dirty="0" smtClean="0">
                <a:solidFill>
                  <a:schemeClr val="bg1"/>
                </a:solidFill>
              </a:rPr>
              <a:t>-Султан  2019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1584491" y="6233787"/>
            <a:ext cx="390390" cy="498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800" dirty="0" smtClean="0">
                <a:solidFill>
                  <a:schemeClr val="bg1"/>
                </a:solidFill>
              </a:rPr>
              <a:t>1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60427" y="184236"/>
            <a:ext cx="12017802" cy="5689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prstClr val="white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1336055" y="6233787"/>
            <a:ext cx="638826" cy="498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800" dirty="0" smtClean="0">
                <a:solidFill>
                  <a:prstClr val="white"/>
                </a:solidFill>
              </a:rPr>
              <a:t>10</a:t>
            </a:r>
            <a:endParaRPr lang="en-US" sz="2800" dirty="0">
              <a:solidFill>
                <a:prstClr val="white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804685" y="4819770"/>
            <a:ext cx="10531370" cy="6215"/>
          </a:xfrm>
          <a:prstGeom prst="line">
            <a:avLst/>
          </a:prstGeom>
          <a:noFill/>
          <a:ln w="571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5138906" y="5006666"/>
            <a:ext cx="1860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Контакты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94936" y="1332435"/>
            <a:ext cx="9211945" cy="1106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3200" b="1" dirty="0">
                <a:solidFill>
                  <a:prstClr val="white"/>
                </a:solidFill>
              </a:rPr>
              <a:t>Салыкбаев Б.Г</a:t>
            </a:r>
            <a:r>
              <a:rPr lang="ru-RU" sz="3200" b="1" dirty="0" smtClean="0">
                <a:solidFill>
                  <a:prstClr val="white"/>
                </a:solidFill>
              </a:rPr>
              <a:t>.</a:t>
            </a:r>
            <a:r>
              <a:rPr lang="ru-RU" sz="3200" dirty="0" smtClean="0">
                <a:solidFill>
                  <a:prstClr val="white"/>
                </a:solidFill>
              </a:rPr>
              <a:t>, АО «Казпочта», </a:t>
            </a:r>
            <a:r>
              <a:rPr lang="en-US" sz="3200" dirty="0" smtClean="0">
                <a:solidFill>
                  <a:prstClr val="white"/>
                </a:solidFill>
              </a:rPr>
              <a:t>bayandy_s@mail.ru</a:t>
            </a:r>
            <a:r>
              <a:rPr lang="ru-RU" sz="3200" dirty="0" smtClean="0">
                <a:solidFill>
                  <a:prstClr val="white"/>
                </a:solidFill>
              </a:rPr>
              <a:t>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3200" dirty="0" smtClean="0">
                <a:solidFill>
                  <a:prstClr val="white"/>
                </a:solidFill>
              </a:rPr>
              <a:t> </a:t>
            </a:r>
            <a:r>
              <a:rPr lang="ru-RU" sz="2800" dirty="0">
                <a:solidFill>
                  <a:prstClr val="white"/>
                </a:solidFill>
              </a:rPr>
              <a:t>Байшоланова Р.С</a:t>
            </a:r>
            <a:r>
              <a:rPr lang="ru-RU" sz="2800" dirty="0" smtClean="0">
                <a:solidFill>
                  <a:prstClr val="white"/>
                </a:solidFill>
              </a:rPr>
              <a:t>., АО «Казпочта»,  </a:t>
            </a:r>
            <a:r>
              <a:rPr lang="en-US" sz="2800" dirty="0" smtClean="0">
                <a:solidFill>
                  <a:prstClr val="white"/>
                </a:solidFill>
              </a:rPr>
              <a:t>raushansb@mail.ru</a:t>
            </a:r>
            <a:endParaRPr lang="ru-RU" sz="2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10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60427" y="184236"/>
            <a:ext cx="12017802" cy="5689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prstClr val="white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1336055" y="6233787"/>
            <a:ext cx="638826" cy="498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800" dirty="0" smtClean="0">
                <a:solidFill>
                  <a:prstClr val="white"/>
                </a:solidFill>
              </a:rPr>
              <a:t>10</a:t>
            </a:r>
            <a:endParaRPr lang="en-US" sz="2800" dirty="0">
              <a:solidFill>
                <a:prstClr val="white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804685" y="4819770"/>
            <a:ext cx="10531370" cy="6215"/>
          </a:xfrm>
          <a:prstGeom prst="line">
            <a:avLst/>
          </a:prstGeom>
          <a:noFill/>
          <a:ln w="571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2" name="Прямоугольник 1"/>
          <p:cNvSpPr/>
          <p:nvPr/>
        </p:nvSpPr>
        <p:spPr>
          <a:xfrm>
            <a:off x="1951053" y="2024899"/>
            <a:ext cx="8236550" cy="10064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sz="6600" dirty="0" smtClean="0">
                <a:solidFill>
                  <a:prstClr val="white"/>
                </a:solidFill>
              </a:rPr>
              <a:t>Спасибо за внимание!</a:t>
            </a:r>
            <a:endParaRPr lang="ru-RU" sz="6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56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180323" y="6183466"/>
            <a:ext cx="115103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prstClr val="black"/>
                </a:solidFill>
              </a:rPr>
              <a:t>Конкуренция на рынке почтовых услуг Республики Казахстан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34688" y="178538"/>
            <a:ext cx="11255993" cy="5689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4400" b="1" dirty="0">
                <a:solidFill>
                  <a:prstClr val="white"/>
                </a:solidFill>
                <a:latin typeface="Calibri Light" panose="020F0302020204030204"/>
              </a:rPr>
              <a:t>О рынке почтовых услуг Республики Казахстана</a:t>
            </a:r>
          </a:p>
        </p:txBody>
      </p:sp>
      <p:graphicFrame>
        <p:nvGraphicFramePr>
          <p:cNvPr id="46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715349"/>
              </p:ext>
            </p:extLst>
          </p:nvPr>
        </p:nvGraphicFramePr>
        <p:xfrm>
          <a:off x="881455" y="1261707"/>
          <a:ext cx="7427686" cy="3936569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7427686"/>
              </a:tblGrid>
              <a:tr h="5583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46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Курьерская доставка </a:t>
                      </a:r>
                      <a:endParaRPr lang="en-GB" sz="2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27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4625" lvl="1" indent="0" algn="l" defTabSz="914400" rtl="0" eaLnBrk="1" latinLnBrk="0" hangingPunct="1">
                        <a:buFontTx/>
                        <a:buNone/>
                      </a:pPr>
                      <a:r>
                        <a:rPr lang="ru-RU" sz="2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Доставка письменной корреспонденции, </a:t>
                      </a:r>
                      <a:r>
                        <a:rPr lang="ru-RU" sz="2400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периодики</a:t>
                      </a:r>
                      <a:endParaRPr lang="ru-RU" sz="2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890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4625" lvl="1" indent="0" algn="l" defTabSz="914400" rtl="0" eaLnBrk="1" latinLnBrk="0" hangingPunct="1">
                        <a:buFontTx/>
                        <a:buNone/>
                      </a:pPr>
                      <a:r>
                        <a:rPr lang="ru-RU" sz="2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Доставка посылок </a:t>
                      </a:r>
                      <a:endParaRPr lang="ru-RU" sz="2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649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273050" lvl="1" indent="-96838" algn="l" defTabSz="914400" rtl="0" eaLnBrk="1" latinLnBrk="0" hangingPunct="1">
                        <a:buFontTx/>
                        <a:buNone/>
                      </a:pPr>
                      <a:r>
                        <a:rPr lang="ru-RU" sz="2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Доставка КГПО (крупногабаритных почтовых   отправлений)</a:t>
                      </a:r>
                      <a:endParaRPr lang="ru-RU" sz="2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4386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27305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noProof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Логистические услуги</a:t>
                      </a:r>
                      <a:r>
                        <a:rPr lang="en-US" sz="2400" kern="1200" noProof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ru-RU" sz="2400" kern="1200" noProof="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60363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noProof="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2400" kern="1200" noProof="0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Сортировка, складирование, </a:t>
                      </a:r>
                    </a:p>
                    <a:p>
                      <a:pPr marL="360363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noProof="0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- Магистральная транспортировка</a:t>
                      </a:r>
                      <a:endParaRPr lang="ru-RU" sz="2400" kern="1200" dirty="0">
                        <a:solidFill>
                          <a:schemeClr val="bg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0" name="Прямая соединительная линия 49"/>
          <p:cNvCxnSpPr/>
          <p:nvPr/>
        </p:nvCxnSpPr>
        <p:spPr>
          <a:xfrm>
            <a:off x="434688" y="6138045"/>
            <a:ext cx="11028495" cy="109308"/>
          </a:xfrm>
          <a:prstGeom prst="line">
            <a:avLst/>
          </a:prstGeom>
          <a:noFill/>
          <a:ln w="57150" cap="flat" cmpd="sng" algn="ctr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/>
        </p:spPr>
      </p:cxnSp>
      <p:grpSp>
        <p:nvGrpSpPr>
          <p:cNvPr id="4" name="Группа 3"/>
          <p:cNvGrpSpPr/>
          <p:nvPr/>
        </p:nvGrpSpPr>
        <p:grpSpPr>
          <a:xfrm>
            <a:off x="594009" y="1406854"/>
            <a:ext cx="10954023" cy="4503108"/>
            <a:chOff x="594009" y="1406854"/>
            <a:chExt cx="10954023" cy="4503108"/>
          </a:xfrm>
        </p:grpSpPr>
        <p:sp>
          <p:nvSpPr>
            <p:cNvPr id="39" name="Rectangle 188"/>
            <p:cNvSpPr>
              <a:spLocks noChangeArrowheads="1"/>
            </p:cNvSpPr>
            <p:nvPr/>
          </p:nvSpPr>
          <p:spPr bwMode="auto">
            <a:xfrm>
              <a:off x="8395821" y="3593071"/>
              <a:ext cx="2947167" cy="231689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>
                <a:solidFill>
                  <a:prstClr val="white"/>
                </a:solidFill>
              </a:endParaRPr>
            </a:p>
          </p:txBody>
        </p:sp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21309" y="4447150"/>
              <a:ext cx="794483" cy="379581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91371" y="3911266"/>
              <a:ext cx="932949" cy="401963"/>
            </a:xfrm>
            <a:prstGeom prst="rect">
              <a:avLst/>
            </a:prstGeom>
          </p:spPr>
        </p:pic>
        <p:pic>
          <p:nvPicPr>
            <p:cNvPr id="21" name="Рисунок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43114" y="4001823"/>
              <a:ext cx="833829" cy="458566"/>
            </a:xfrm>
            <a:prstGeom prst="rect">
              <a:avLst/>
            </a:prstGeom>
          </p:spPr>
        </p:pic>
        <p:pic>
          <p:nvPicPr>
            <p:cNvPr id="22" name="Рисунок 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781153" y="4241325"/>
              <a:ext cx="512474" cy="621526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8479265" y="4852592"/>
              <a:ext cx="2797678" cy="10196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5B9BD5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Казахстанские компании:</a:t>
              </a:r>
            </a:p>
            <a:p>
              <a:pPr algn="ctr"/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ТОО «Казпресс», ЗАО «Евразия-пресс», ЗАО «Эврика-пресс»,  АО ГУРП «Дауыс», ТОО «Бико», ТОО «Бурда Алатау-пресс» и др. </a:t>
              </a:r>
            </a:p>
          </p:txBody>
        </p:sp>
        <p:grpSp>
          <p:nvGrpSpPr>
            <p:cNvPr id="34" name="Group 3"/>
            <p:cNvGrpSpPr/>
            <p:nvPr/>
          </p:nvGrpSpPr>
          <p:grpSpPr>
            <a:xfrm>
              <a:off x="9083674" y="1851253"/>
              <a:ext cx="2464358" cy="1900916"/>
              <a:chOff x="5640318" y="4068815"/>
              <a:chExt cx="4205039" cy="2219303"/>
            </a:xfrm>
          </p:grpSpPr>
          <p:sp>
            <p:nvSpPr>
              <p:cNvPr id="35" name="Rectangle 188"/>
              <p:cNvSpPr>
                <a:spLocks noChangeArrowheads="1"/>
              </p:cNvSpPr>
              <p:nvPr/>
            </p:nvSpPr>
            <p:spPr bwMode="auto">
              <a:xfrm>
                <a:off x="5922762" y="4068815"/>
                <a:ext cx="3922595" cy="2136357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rgbClr val="5B9BD5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Rectangle 2"/>
              <p:cNvSpPr/>
              <p:nvPr/>
            </p:nvSpPr>
            <p:spPr bwMode="ltGray">
              <a:xfrm>
                <a:off x="5640318" y="6216118"/>
                <a:ext cx="288032" cy="7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 dirty="0" err="1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7" name="Прямоугольник 36"/>
            <p:cNvSpPr/>
            <p:nvPr/>
          </p:nvSpPr>
          <p:spPr>
            <a:xfrm>
              <a:off x="9277701" y="1861770"/>
              <a:ext cx="2241831" cy="9897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rgbClr val="5B9BD5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АО «Казпочта» – </a:t>
              </a:r>
              <a:endParaRPr lang="en-US" sz="1400" dirty="0" smtClean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ru-RU" sz="1400" dirty="0" smtClean="0">
                  <a:solidFill>
                    <a:srgbClr val="5B9BD5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Национальный </a:t>
              </a: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почтовый </a:t>
              </a:r>
              <a:r>
                <a:rPr lang="ru-RU" sz="1400" dirty="0" smtClean="0">
                  <a:solidFill>
                    <a:srgbClr val="5B9BD5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оператор </a:t>
              </a: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Республики Казахстан</a:t>
              </a:r>
            </a:p>
          </p:txBody>
        </p:sp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721834" y="2823755"/>
              <a:ext cx="1296999" cy="717833"/>
            </a:xfrm>
            <a:prstGeom prst="rect">
              <a:avLst/>
            </a:prstGeom>
            <a:ln>
              <a:noFill/>
            </a:ln>
          </p:spPr>
        </p:pic>
        <p:sp>
          <p:nvSpPr>
            <p:cNvPr id="55" name="Rectangle 9"/>
            <p:cNvSpPr>
              <a:spLocks noChangeArrowheads="1"/>
            </p:cNvSpPr>
            <p:nvPr/>
          </p:nvSpPr>
          <p:spPr bwMode="gray">
            <a:xfrm rot="3419336">
              <a:off x="595174" y="1405690"/>
              <a:ext cx="204820" cy="20714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Rectangle 14"/>
            <p:cNvSpPr>
              <a:spLocks noChangeArrowheads="1"/>
            </p:cNvSpPr>
            <p:nvPr/>
          </p:nvSpPr>
          <p:spPr bwMode="gray">
            <a:xfrm rot="3419336">
              <a:off x="595174" y="1960317"/>
              <a:ext cx="204820" cy="20714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Rectangle 19"/>
            <p:cNvSpPr>
              <a:spLocks noChangeArrowheads="1"/>
            </p:cNvSpPr>
            <p:nvPr/>
          </p:nvSpPr>
          <p:spPr bwMode="gray">
            <a:xfrm rot="3419336">
              <a:off x="595173" y="2498309"/>
              <a:ext cx="204820" cy="20714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Rectangle 4"/>
            <p:cNvSpPr>
              <a:spLocks noChangeArrowheads="1"/>
            </p:cNvSpPr>
            <p:nvPr/>
          </p:nvSpPr>
          <p:spPr bwMode="gray">
            <a:xfrm rot="3419336">
              <a:off x="609426" y="3114040"/>
              <a:ext cx="204820" cy="20714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Rectangle 9"/>
            <p:cNvSpPr>
              <a:spLocks noChangeArrowheads="1"/>
            </p:cNvSpPr>
            <p:nvPr/>
          </p:nvSpPr>
          <p:spPr bwMode="gray">
            <a:xfrm rot="3419336">
              <a:off x="595174" y="3919537"/>
              <a:ext cx="204820" cy="20714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68" name="Прямая соединительная линия 67"/>
          <p:cNvCxnSpPr/>
          <p:nvPr/>
        </p:nvCxnSpPr>
        <p:spPr>
          <a:xfrm>
            <a:off x="519537" y="909652"/>
            <a:ext cx="11028495" cy="109308"/>
          </a:xfrm>
          <a:prstGeom prst="line">
            <a:avLst/>
          </a:prstGeom>
          <a:noFill/>
          <a:ln w="571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28" name="Subtitle 2"/>
          <p:cNvSpPr txBox="1">
            <a:spLocks/>
          </p:cNvSpPr>
          <p:nvPr/>
        </p:nvSpPr>
        <p:spPr>
          <a:xfrm>
            <a:off x="11675668" y="6226376"/>
            <a:ext cx="390390" cy="498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800" dirty="0" smtClean="0">
                <a:solidFill>
                  <a:schemeClr val="bg1"/>
                </a:solidFill>
              </a:rPr>
              <a:t>2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97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-160145" y="174051"/>
            <a:ext cx="120311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prstClr val="white"/>
                </a:solidFill>
              </a:rPr>
              <a:t>Целевая модель почтовой логистики в нотации </a:t>
            </a:r>
            <a:r>
              <a:rPr lang="en-US" sz="3200" dirty="0">
                <a:solidFill>
                  <a:prstClr val="white"/>
                </a:solidFill>
              </a:rPr>
              <a:t>ARIS</a:t>
            </a:r>
            <a:endParaRPr lang="ru-RU" sz="3200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0427" y="184236"/>
            <a:ext cx="12017802" cy="5689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prstClr val="white"/>
              </a:solidFill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307731" y="917158"/>
            <a:ext cx="11563256" cy="62575"/>
          </a:xfrm>
          <a:prstGeom prst="line">
            <a:avLst/>
          </a:prstGeom>
          <a:noFill/>
          <a:ln w="571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6" name="Subtitle 2"/>
          <p:cNvSpPr txBox="1">
            <a:spLocks/>
          </p:cNvSpPr>
          <p:nvPr/>
        </p:nvSpPr>
        <p:spPr>
          <a:xfrm>
            <a:off x="11584491" y="6233787"/>
            <a:ext cx="390390" cy="498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800" dirty="0" smtClean="0">
                <a:solidFill>
                  <a:prstClr val="white"/>
                </a:solidFill>
              </a:rPr>
              <a:t>3</a:t>
            </a:r>
            <a:endParaRPr lang="en-US" sz="2800" dirty="0">
              <a:solidFill>
                <a:prstClr val="white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8689" y="2999352"/>
            <a:ext cx="6642298" cy="3181648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1529" y="1117098"/>
            <a:ext cx="8047783" cy="1702758"/>
          </a:xfrm>
          <a:prstGeom prst="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209" y="2999353"/>
            <a:ext cx="4157599" cy="3234434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</p:pic>
      <p:sp>
        <p:nvSpPr>
          <p:cNvPr id="14" name="Oval 73"/>
          <p:cNvSpPr>
            <a:spLocks noChangeArrowheads="1"/>
          </p:cNvSpPr>
          <p:nvPr/>
        </p:nvSpPr>
        <p:spPr bwMode="gray">
          <a:xfrm>
            <a:off x="1466120" y="1222375"/>
            <a:ext cx="436005" cy="43591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  <a:round/>
            <a:headEnd/>
            <a:tailEnd/>
          </a:ln>
        </p:spPr>
        <p:txBody>
          <a:bodyPr anchor="ctr"/>
          <a:lstStyle/>
          <a:p>
            <a:pPr marL="0" marR="0" lvl="0" indent="0" algn="ctr" defTabSz="101882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  <a:cs typeface="Arial" charset="0"/>
              </a:rPr>
              <a:t>1</a:t>
            </a:r>
          </a:p>
        </p:txBody>
      </p:sp>
      <p:sp>
        <p:nvSpPr>
          <p:cNvPr id="16" name="Oval 73"/>
          <p:cNvSpPr>
            <a:spLocks noChangeArrowheads="1"/>
          </p:cNvSpPr>
          <p:nvPr/>
        </p:nvSpPr>
        <p:spPr bwMode="gray">
          <a:xfrm>
            <a:off x="245659" y="2981091"/>
            <a:ext cx="436005" cy="43591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  <a:round/>
            <a:headEnd/>
            <a:tailEnd/>
          </a:ln>
        </p:spPr>
        <p:txBody>
          <a:bodyPr anchor="ctr"/>
          <a:lstStyle/>
          <a:p>
            <a:pPr marL="0" marR="0" lvl="0" indent="0" algn="ctr" defTabSz="101882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  <a:cs typeface="Arial" charset="0"/>
              </a:rPr>
              <a:t>2</a:t>
            </a:r>
          </a:p>
        </p:txBody>
      </p:sp>
      <p:sp>
        <p:nvSpPr>
          <p:cNvPr id="18" name="Oval 73"/>
          <p:cNvSpPr>
            <a:spLocks noChangeArrowheads="1"/>
          </p:cNvSpPr>
          <p:nvPr/>
        </p:nvSpPr>
        <p:spPr bwMode="gray">
          <a:xfrm>
            <a:off x="4887594" y="2981091"/>
            <a:ext cx="436005" cy="43591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  <a:round/>
            <a:headEnd/>
            <a:tailEnd/>
          </a:ln>
        </p:spPr>
        <p:txBody>
          <a:bodyPr anchor="ctr"/>
          <a:lstStyle/>
          <a:p>
            <a:pPr marL="0" marR="0" lvl="0" indent="0" algn="ctr" defTabSz="101882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  <a:cs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8561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60427" y="54382"/>
            <a:ext cx="120311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Производственные объекты, процессы, операции, элементы  почтовой логистики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26718" y="116197"/>
            <a:ext cx="12017802" cy="5689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prstClr val="white"/>
              </a:solidFill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304437" y="1131600"/>
            <a:ext cx="11436848" cy="0"/>
          </a:xfrm>
          <a:prstGeom prst="line">
            <a:avLst/>
          </a:prstGeom>
          <a:noFill/>
          <a:ln w="571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grpSp>
        <p:nvGrpSpPr>
          <p:cNvPr id="3" name="Группа 2"/>
          <p:cNvGrpSpPr/>
          <p:nvPr/>
        </p:nvGrpSpPr>
        <p:grpSpPr>
          <a:xfrm>
            <a:off x="8191253" y="1415623"/>
            <a:ext cx="3393525" cy="4841681"/>
            <a:chOff x="9156280" y="498525"/>
            <a:chExt cx="2784764" cy="5468743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9156280" y="498525"/>
              <a:ext cx="2784764" cy="5468743"/>
            </a:xfrm>
            <a:prstGeom prst="rect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9287693" y="1420459"/>
              <a:ext cx="2521942" cy="4357563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Прямоугольник 91"/>
            <p:cNvSpPr/>
            <p:nvPr/>
          </p:nvSpPr>
          <p:spPr>
            <a:xfrm>
              <a:off x="9312592" y="698980"/>
              <a:ext cx="2472140" cy="550814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ru-RU" sz="1600" b="1" kern="0" dirty="0" smtClean="0">
                  <a:solidFill>
                    <a:prstClr val="white"/>
                  </a:solidFill>
                  <a:latin typeface="Calibri" panose="020F0502020204030204"/>
                </a:rPr>
                <a:t>ЭЛЕМЕНТЫ</a:t>
              </a:r>
              <a:endParaRPr lang="ru-RU" sz="1600" b="1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9" name="Subtitle 2"/>
          <p:cNvSpPr txBox="1">
            <a:spLocks/>
          </p:cNvSpPr>
          <p:nvPr/>
        </p:nvSpPr>
        <p:spPr>
          <a:xfrm>
            <a:off x="11723563" y="6371507"/>
            <a:ext cx="390390" cy="498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800" dirty="0">
                <a:solidFill>
                  <a:schemeClr val="bg1"/>
                </a:solidFill>
              </a:rPr>
              <a:t>4</a:t>
            </a:r>
            <a:endParaRPr lang="en-US" sz="2800" dirty="0">
              <a:solidFill>
                <a:schemeClr val="bg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333580"/>
              </p:ext>
            </p:extLst>
          </p:nvPr>
        </p:nvGraphicFramePr>
        <p:xfrm>
          <a:off x="8429826" y="2293442"/>
          <a:ext cx="2916378" cy="37292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4895"/>
                <a:gridCol w="1291483"/>
              </a:tblGrid>
              <a:tr h="37292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1. Протянуть руку к тележке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2. Взяться за тележку	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3. Ходить с тележкой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4. Отпустить (снять руку с тележки)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5.  Протянуть руку к ящику с почтой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6. Взяться за </a:t>
                      </a:r>
                      <a:r>
                        <a:rPr lang="ru-RU" sz="1200" dirty="0" smtClean="0">
                          <a:effectLst/>
                        </a:rPr>
                        <a:t>ящик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7</a:t>
                      </a:r>
                      <a:r>
                        <a:rPr lang="ru-RU" sz="1200" dirty="0">
                          <a:effectLst/>
                        </a:rPr>
                        <a:t>.  Переместить ящик на пол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8. Нагнуться до пола	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9. Отпустить (снять руку с ящика)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91465" algn="l"/>
                        </a:tabLst>
                      </a:pPr>
                      <a:r>
                        <a:rPr lang="ru-RU" sz="1200" dirty="0">
                          <a:effectLst/>
                        </a:rPr>
                        <a:t>10 Выпрямиться от пола	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 (S200; К2; ОС1; И)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ВЗ (ОС1; К1; И)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ХТ (</a:t>
                      </a:r>
                      <a:r>
                        <a:rPr lang="en-US" sz="1200" dirty="0">
                          <a:effectLst/>
                        </a:rPr>
                        <a:t>S</a:t>
                      </a:r>
                      <a:r>
                        <a:rPr lang="ru-RU" sz="1200" dirty="0">
                          <a:effectLst/>
                        </a:rPr>
                        <a:t>5; </a:t>
                      </a:r>
                      <a:r>
                        <a:rPr lang="en-US" sz="1200" dirty="0">
                          <a:effectLst/>
                        </a:rPr>
                        <a:t>P</a:t>
                      </a:r>
                      <a:r>
                        <a:rPr lang="ru-RU" sz="1200" dirty="0">
                          <a:effectLst/>
                        </a:rPr>
                        <a:t>12; СТ2)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ОТ1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 (S500; К2; ОС1)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ВЗ (ОС1; К1; И)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 (S700; Р3; l300; К2; ОС2)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НП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ОТ1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ВНП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pSp>
        <p:nvGrpSpPr>
          <p:cNvPr id="11" name="Группа 10"/>
          <p:cNvGrpSpPr/>
          <p:nvPr/>
        </p:nvGrpSpPr>
        <p:grpSpPr>
          <a:xfrm>
            <a:off x="312456" y="1415623"/>
            <a:ext cx="2243809" cy="4841681"/>
            <a:chOff x="297824" y="1415623"/>
            <a:chExt cx="2538541" cy="4882968"/>
          </a:xfrm>
        </p:grpSpPr>
        <p:grpSp>
          <p:nvGrpSpPr>
            <p:cNvPr id="41" name="Группа 40"/>
            <p:cNvGrpSpPr/>
            <p:nvPr/>
          </p:nvGrpSpPr>
          <p:grpSpPr>
            <a:xfrm>
              <a:off x="297824" y="1415623"/>
              <a:ext cx="2538541" cy="4882968"/>
              <a:chOff x="9131381" y="591588"/>
              <a:chExt cx="2784764" cy="5468743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131381" y="591588"/>
                <a:ext cx="2784764" cy="5468743"/>
              </a:xfrm>
              <a:prstGeom prst="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08229" y="793152"/>
                <a:ext cx="2629325" cy="549705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lvl="0" algn="ctr">
                  <a:defRPr/>
                </a:pPr>
                <a:r>
                  <a:rPr lang="ru-RU" sz="1600" b="1" kern="0" dirty="0">
                    <a:solidFill>
                      <a:prstClr val="white"/>
                    </a:solidFill>
                  </a:rPr>
                  <a:t>ПРОИЗВОДСТВЕННЫЕ ОБЪЕКТЫ</a:t>
                </a:r>
              </a:p>
            </p:txBody>
          </p:sp>
        </p:grpSp>
        <p:sp>
          <p:nvSpPr>
            <p:cNvPr id="45" name="Прямоугольник 44"/>
            <p:cNvSpPr/>
            <p:nvPr/>
          </p:nvSpPr>
          <p:spPr>
            <a:xfrm>
              <a:off x="445407" y="2753718"/>
              <a:ext cx="2255149" cy="512362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ОТДЕЛЕНИЯ ПОЧТОВОЙ СВЯЗИ</a:t>
              </a:r>
              <a:r>
                <a:rPr kumimoji="0" lang="ru-RU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438725" y="3463750"/>
              <a:ext cx="2255149" cy="506711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УЧАСТОК СОРТИРОВКИ И ПЕРЕВОЗКИ ПОЧТЫ </a:t>
              </a: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438725" y="4211709"/>
              <a:ext cx="2255149" cy="507981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СУПЕРМАРКЕТ ПОСЫЛОК</a:t>
              </a: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38725" y="4912635"/>
              <a:ext cx="2255149" cy="486667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ПОЧТАМАТЫ </a:t>
              </a: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445407" y="5592247"/>
              <a:ext cx="2255149" cy="469715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ММПО 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2746749" y="1435847"/>
            <a:ext cx="2273659" cy="4821457"/>
            <a:chOff x="2781775" y="1415623"/>
            <a:chExt cx="2363028" cy="4882968"/>
          </a:xfrm>
        </p:grpSpPr>
        <p:sp>
          <p:nvSpPr>
            <p:cNvPr id="57" name="Прямоугольник 56"/>
            <p:cNvSpPr/>
            <p:nvPr/>
          </p:nvSpPr>
          <p:spPr>
            <a:xfrm>
              <a:off x="2781775" y="1415623"/>
              <a:ext cx="2363028" cy="4882968"/>
            </a:xfrm>
            <a:prstGeom prst="rect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3115490" y="1574875"/>
              <a:ext cx="1634236" cy="493877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/>
              <a:r>
                <a:rPr lang="ru-RU" sz="1600" b="1" kern="0" dirty="0">
                  <a:solidFill>
                    <a:prstClr val="white"/>
                  </a:solidFill>
                </a:rPr>
                <a:t>ПРОЦЕССЫ</a:t>
              </a: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2951943" y="2760508"/>
              <a:ext cx="1938545" cy="511351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ru-RU" sz="1400" kern="0" dirty="0">
                  <a:solidFill>
                    <a:prstClr val="white"/>
                  </a:solidFill>
                </a:rPr>
                <a:t>ПРИЕМ ПОЧТЫ</a:t>
              </a: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2956601" y="3405122"/>
              <a:ext cx="2060271" cy="2005585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ru-RU" sz="1600" b="1" kern="0" dirty="0" smtClean="0">
                  <a:solidFill>
                    <a:srgbClr val="BF3C48"/>
                  </a:solidFill>
                </a:rPr>
                <a:t>СОРТИРОКА </a:t>
              </a:r>
              <a:r>
                <a:rPr lang="ru-RU" sz="1600" b="1" kern="0" dirty="0">
                  <a:solidFill>
                    <a:srgbClr val="BF3C48"/>
                  </a:solidFill>
                </a:rPr>
                <a:t>КОМПЛЕКТАЦИЯ ПОЧТОВЫХ ОТПРАВЛЕНИЙ </a:t>
              </a:r>
            </a:p>
            <a:p>
              <a:pPr lvl="0" algn="ctr">
                <a:defRPr/>
              </a:pPr>
              <a:r>
                <a:rPr lang="ru-RU" sz="1600" b="1" kern="0" dirty="0">
                  <a:solidFill>
                    <a:srgbClr val="BF3C48"/>
                  </a:solidFill>
                </a:rPr>
                <a:t>ПО НАПРАВЛЕНИЯМ  (Заделка</a:t>
              </a:r>
              <a:r>
                <a:rPr lang="ru-RU" sz="1600" b="1" kern="0" dirty="0" smtClean="0">
                  <a:solidFill>
                    <a:srgbClr val="BF3C48"/>
                  </a:solidFill>
                </a:rPr>
                <a:t>)</a:t>
              </a:r>
              <a:endPara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BF3C4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2974732" y="5607307"/>
              <a:ext cx="1915754" cy="462403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ru-RU" sz="1400" kern="0" dirty="0">
                  <a:solidFill>
                    <a:prstClr val="white"/>
                  </a:solidFill>
                </a:rPr>
                <a:t>ОТПРАВКА ПОЧТЫ 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182088" y="1435847"/>
            <a:ext cx="2764466" cy="4821457"/>
            <a:chOff x="5418777" y="1415625"/>
            <a:chExt cx="2483908" cy="4955884"/>
          </a:xfrm>
        </p:grpSpPr>
        <p:grpSp>
          <p:nvGrpSpPr>
            <p:cNvPr id="74" name="Группа 73"/>
            <p:cNvGrpSpPr/>
            <p:nvPr/>
          </p:nvGrpSpPr>
          <p:grpSpPr>
            <a:xfrm>
              <a:off x="5418777" y="1415625"/>
              <a:ext cx="2483908" cy="4955884"/>
              <a:chOff x="9131381" y="591590"/>
              <a:chExt cx="2784764" cy="5312752"/>
            </a:xfrm>
          </p:grpSpPr>
          <p:sp>
            <p:nvSpPr>
              <p:cNvPr id="75" name="Прямоугольник 74"/>
              <p:cNvSpPr/>
              <p:nvPr/>
            </p:nvSpPr>
            <p:spPr>
              <a:xfrm>
                <a:off x="9131381" y="591590"/>
                <a:ext cx="2784764" cy="5312752"/>
              </a:xfrm>
              <a:prstGeom prst="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9454903" y="764859"/>
                <a:ext cx="2137719" cy="537347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ru-RU" sz="1600" b="1" kern="0" dirty="0">
                    <a:solidFill>
                      <a:prstClr val="white"/>
                    </a:solidFill>
                  </a:rPr>
                  <a:t>ОПЕРАЦИИ</a:t>
                </a:r>
              </a:p>
            </p:txBody>
          </p:sp>
        </p:grpSp>
        <p:sp>
          <p:nvSpPr>
            <p:cNvPr id="77" name="Прямоугольник 76"/>
            <p:cNvSpPr/>
            <p:nvPr/>
          </p:nvSpPr>
          <p:spPr>
            <a:xfrm>
              <a:off x="5493371" y="2411663"/>
              <a:ext cx="2340260" cy="3728963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Font typeface="Wingdings" panose="05000000000000000000" pitchFamily="2" charset="2"/>
                <a:buChar char="q"/>
              </a:pPr>
              <a:r>
                <a:rPr lang="ru-RU" sz="1400" dirty="0" smtClean="0">
                  <a:solidFill>
                    <a:prstClr val="white"/>
                  </a:solidFill>
                </a:rPr>
                <a:t>ПРИЕМ ПОЧТЫ </a:t>
              </a:r>
              <a:endParaRPr lang="ru-RU" sz="1400" dirty="0">
                <a:solidFill>
                  <a:prstClr val="white"/>
                </a:solidFill>
              </a:endParaRPr>
            </a:p>
            <a:p>
              <a:pPr marL="285750" lvl="0" indent="-285750">
                <a:spcBef>
                  <a:spcPts val="600"/>
                </a:spcBef>
                <a:buFont typeface="Wingdings" panose="05000000000000000000" pitchFamily="2" charset="2"/>
                <a:buChar char="q"/>
              </a:pPr>
              <a:r>
                <a:rPr lang="ru-RU" sz="1600" b="1" dirty="0" smtClean="0">
                  <a:solidFill>
                    <a:srgbClr val="BF3C48"/>
                  </a:solidFill>
                </a:rPr>
                <a:t>ПЕРЕМЕЩЕНИЕ </a:t>
              </a:r>
              <a:r>
                <a:rPr lang="ru-RU" sz="1600" b="1" dirty="0">
                  <a:solidFill>
                    <a:srgbClr val="BF3C48"/>
                  </a:solidFill>
                </a:rPr>
                <a:t>ТЕЛЕЖКИ С ПОЧТОЙ</a:t>
              </a:r>
            </a:p>
            <a:p>
              <a:pPr marL="285750" lvl="0" indent="-285750">
                <a:spcBef>
                  <a:spcPts val="600"/>
                </a:spcBef>
                <a:buFont typeface="Wingdings" panose="05000000000000000000" pitchFamily="2" charset="2"/>
                <a:buChar char="q"/>
              </a:pPr>
              <a:r>
                <a:rPr lang="ru-RU" sz="1400" dirty="0">
                  <a:solidFill>
                    <a:prstClr val="white"/>
                  </a:solidFill>
                </a:rPr>
                <a:t>РЕГИСТРАЦИЯ ПОЧТОВОЙ КОРРЕСПОНДЕНЦИИ В УЧЕТНОЙ  СИСТЕМЕ</a:t>
              </a:r>
            </a:p>
            <a:p>
              <a:pPr marL="285750" lvl="0" indent="-285750">
                <a:spcBef>
                  <a:spcPts val="600"/>
                </a:spcBef>
                <a:buFont typeface="Wingdings" panose="05000000000000000000" pitchFamily="2" charset="2"/>
                <a:buChar char="q"/>
              </a:pPr>
              <a:r>
                <a:rPr lang="ru-RU" sz="1400" dirty="0" smtClean="0">
                  <a:solidFill>
                    <a:prstClr val="white"/>
                  </a:solidFill>
                </a:rPr>
                <a:t>ФОРМИРОВАНИЕ </a:t>
              </a:r>
              <a:r>
                <a:rPr lang="ru-RU" sz="1400" dirty="0">
                  <a:solidFill>
                    <a:prstClr val="white"/>
                  </a:solidFill>
                </a:rPr>
                <a:t>ПОСТПАКЕТА </a:t>
              </a:r>
            </a:p>
            <a:p>
              <a:pPr marL="285750" lvl="0" indent="-285750">
                <a:spcBef>
                  <a:spcPts val="600"/>
                </a:spcBef>
                <a:buFont typeface="Wingdings" panose="05000000000000000000" pitchFamily="2" charset="2"/>
                <a:buChar char="q"/>
              </a:pPr>
              <a:r>
                <a:rPr lang="ru-RU" sz="1400" dirty="0" smtClean="0">
                  <a:solidFill>
                    <a:prstClr val="white"/>
                  </a:solidFill>
                </a:rPr>
                <a:t>ОБВЯЗКА </a:t>
              </a:r>
              <a:r>
                <a:rPr lang="ru-RU" sz="1400" dirty="0">
                  <a:solidFill>
                    <a:prstClr val="white"/>
                  </a:solidFill>
                </a:rPr>
                <a:t>ПОСТПАКЕТА </a:t>
              </a:r>
            </a:p>
            <a:p>
              <a:pPr marL="285750" lvl="0" indent="-285750">
                <a:spcBef>
                  <a:spcPts val="600"/>
                </a:spcBef>
                <a:buFont typeface="Wingdings" panose="05000000000000000000" pitchFamily="2" charset="2"/>
                <a:buChar char="q"/>
              </a:pPr>
              <a:r>
                <a:rPr lang="ru-RU" sz="1400" dirty="0" smtClean="0">
                  <a:solidFill>
                    <a:prstClr val="white"/>
                  </a:solidFill>
                </a:rPr>
                <a:t>ДОСТАВКА </a:t>
              </a:r>
              <a:r>
                <a:rPr lang="ru-RU" sz="1400" dirty="0">
                  <a:solidFill>
                    <a:prstClr val="white"/>
                  </a:solidFill>
                </a:rPr>
                <a:t>ПОЧТЫ В ЗОНУ ОТПРАВКИ </a:t>
              </a:r>
              <a:r>
                <a:rPr lang="ru-RU" sz="1400" dirty="0" smtClean="0">
                  <a:solidFill>
                    <a:prstClr val="white"/>
                  </a:solidFill>
                </a:rPr>
                <a:t>ПОСТПАКЕТА </a:t>
              </a:r>
              <a:endParaRPr lang="ru-RU" sz="1400" dirty="0">
                <a:solidFill>
                  <a:prstClr val="white"/>
                </a:solidFill>
              </a:endParaRPr>
            </a:p>
            <a:p>
              <a:pPr marL="285750" lvl="0" indent="-285750">
                <a:spcBef>
                  <a:spcPts val="600"/>
                </a:spcBef>
                <a:buFont typeface="Wingdings" panose="05000000000000000000" pitchFamily="2" charset="2"/>
                <a:buChar char="q"/>
              </a:pPr>
              <a:r>
                <a:rPr lang="ru-RU" sz="1400" dirty="0" smtClean="0">
                  <a:solidFill>
                    <a:prstClr val="white"/>
                  </a:solidFill>
                </a:rPr>
                <a:t>ОБВЯЗКА </a:t>
              </a:r>
              <a:r>
                <a:rPr lang="ru-RU" sz="1400" dirty="0">
                  <a:solidFill>
                    <a:prstClr val="white"/>
                  </a:solidFill>
                </a:rPr>
                <a:t>ПОСТПАКЕТА </a:t>
              </a:r>
            </a:p>
            <a:p>
              <a:pPr marL="285750" lvl="0" indent="-285750">
                <a:spcBef>
                  <a:spcPts val="600"/>
                </a:spcBef>
                <a:buFont typeface="Wingdings" panose="05000000000000000000" pitchFamily="2" charset="2"/>
                <a:buChar char="q"/>
              </a:pPr>
              <a:r>
                <a:rPr lang="ru-RU" sz="1400" dirty="0" smtClean="0">
                  <a:solidFill>
                    <a:prstClr val="white"/>
                  </a:solidFill>
                </a:rPr>
                <a:t>ДОСТАВКА </a:t>
              </a:r>
              <a:r>
                <a:rPr lang="ru-RU" sz="1400" dirty="0">
                  <a:solidFill>
                    <a:prstClr val="white"/>
                  </a:solidFill>
                </a:rPr>
                <a:t>ПОЧТЫ В ЗОНУ </a:t>
              </a:r>
              <a:r>
                <a:rPr lang="ru-RU" sz="1400" dirty="0" smtClean="0">
                  <a:solidFill>
                    <a:prstClr val="white"/>
                  </a:solidFill>
                </a:rPr>
                <a:t>ОТПРАВКИ</a:t>
              </a:r>
              <a:endPara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264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267873" y="131559"/>
            <a:ext cx="120311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Измерение времени выполнения операций почтовой логистики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0427" y="184236"/>
            <a:ext cx="12017802" cy="5689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prstClr val="white"/>
              </a:solidFill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V="1">
            <a:off x="389811" y="1027433"/>
            <a:ext cx="11030461" cy="15943"/>
          </a:xfrm>
          <a:prstGeom prst="line">
            <a:avLst/>
          </a:prstGeom>
          <a:noFill/>
          <a:ln w="571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25" name="Прямоугольник 24"/>
          <p:cNvSpPr/>
          <p:nvPr/>
        </p:nvSpPr>
        <p:spPr>
          <a:xfrm>
            <a:off x="391777" y="1317671"/>
            <a:ext cx="11349508" cy="5099884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ru-RU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05041" y="2574067"/>
            <a:ext cx="5535038" cy="3046988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Базовая система микроэлементных нормативов времени» (БСМ-1),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состоит из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41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микроэлемента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которые объединены в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20 групп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в том числе 10 микроэлементов, выполняемых руками, 5 микроэлементов движения корпуса, 3 микроэлемента движения ног и 2 микроэлемента движения глаз.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05041" y="1460803"/>
            <a:ext cx="5538567" cy="830997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СИСТЕМА МИКРОЭЛЕМЕНТНЫХ НОРМАТИВОВ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678574" y="1460802"/>
            <a:ext cx="4730004" cy="830997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МЕТОДЫ ИЗУЧЕНИЯ ЗАТРАТ ВРЕМЕНИ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78574" y="2574068"/>
            <a:ext cx="4730004" cy="2955876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Хронометраж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Фотография рабочего дня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Самофотография рабочего дня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Фотохронометраж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Экспертные оценки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11718325" y="6359047"/>
            <a:ext cx="390390" cy="498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800" dirty="0" smtClean="0">
                <a:solidFill>
                  <a:schemeClr val="bg1"/>
                </a:solidFill>
              </a:rPr>
              <a:t>5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2886" y="5621055"/>
            <a:ext cx="4635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Время выполнения операций измеряется секундомером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998029" y="5704114"/>
            <a:ext cx="5422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Время выполнения операций состоит из времени микроэлементов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506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60427" y="184236"/>
            <a:ext cx="12017802" cy="5689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prstClr val="white"/>
              </a:solidFill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335272" y="1861729"/>
            <a:ext cx="4126841" cy="6602"/>
          </a:xfrm>
          <a:prstGeom prst="line">
            <a:avLst/>
          </a:prstGeom>
          <a:noFill/>
          <a:ln w="571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335645" y="702334"/>
            <a:ext cx="4329393" cy="1036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Структура программного модуля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микроэлементного нормирования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операций почтовой логистики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72" y="2189308"/>
            <a:ext cx="4285366" cy="4170108"/>
          </a:xfrm>
          <a:prstGeom prst="rect">
            <a:avLst/>
          </a:prstGeom>
          <a:ln w="57150"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B w="25400"/>
          </a:sp3d>
        </p:spPr>
      </p:pic>
      <p:grpSp>
        <p:nvGrpSpPr>
          <p:cNvPr id="8" name="Группа 7"/>
          <p:cNvGrpSpPr>
            <a:grpSpLocks/>
          </p:cNvGrpSpPr>
          <p:nvPr/>
        </p:nvGrpSpPr>
        <p:grpSpPr>
          <a:xfrm>
            <a:off x="4895857" y="1040860"/>
            <a:ext cx="6971888" cy="5318556"/>
            <a:chOff x="0" y="0"/>
            <a:chExt cx="5940425" cy="4151630"/>
          </a:xfrm>
        </p:grpSpPr>
        <p:pic>
          <p:nvPicPr>
            <p:cNvPr id="9" name="Рисунок 8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5940425" cy="4151630"/>
            </a:xfrm>
            <a:prstGeom prst="rect">
              <a:avLst/>
            </a:prstGeom>
            <a:ln>
              <a:solidFill>
                <a:schemeClr val="accent5">
                  <a:lumMod val="75000"/>
                </a:schemeClr>
              </a:solidFill>
            </a:ln>
          </p:spPr>
        </p:pic>
        <p:pic>
          <p:nvPicPr>
            <p:cNvPr id="10" name="Рисунок 9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980769" y="1969030"/>
              <a:ext cx="3328416" cy="1880235"/>
            </a:xfrm>
            <a:prstGeom prst="rect">
              <a:avLst/>
            </a:prstGeom>
            <a:ln>
              <a:solidFill>
                <a:schemeClr val="accent5">
                  <a:lumMod val="75000"/>
                </a:schemeClr>
              </a:solidFill>
            </a:ln>
          </p:spPr>
        </p:pic>
      </p:grpSp>
      <p:sp>
        <p:nvSpPr>
          <p:cNvPr id="11" name="TextBox 10"/>
          <p:cNvSpPr txBox="1"/>
          <p:nvPr/>
        </p:nvSpPr>
        <p:spPr>
          <a:xfrm>
            <a:off x="5806681" y="323685"/>
            <a:ext cx="4760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Интерфейс программного модуля 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806681" y="785350"/>
            <a:ext cx="4561669" cy="6602"/>
          </a:xfrm>
          <a:prstGeom prst="line">
            <a:avLst/>
          </a:prstGeom>
          <a:noFill/>
          <a:ln w="571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12" name="Subtitle 2"/>
          <p:cNvSpPr txBox="1">
            <a:spLocks/>
          </p:cNvSpPr>
          <p:nvPr/>
        </p:nvSpPr>
        <p:spPr>
          <a:xfrm>
            <a:off x="11672550" y="6358847"/>
            <a:ext cx="390390" cy="498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800" dirty="0" smtClean="0">
                <a:solidFill>
                  <a:schemeClr val="bg1"/>
                </a:solidFill>
              </a:rPr>
              <a:t>6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15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60427" y="184236"/>
            <a:ext cx="12017802" cy="5689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prstClr val="white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54977" y="174051"/>
            <a:ext cx="11719904" cy="6558689"/>
            <a:chOff x="254977" y="174051"/>
            <a:chExt cx="11719904" cy="6558689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254977" y="174051"/>
              <a:ext cx="11616010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3200" b="1" dirty="0">
                  <a:solidFill>
                    <a:schemeClr val="bg1"/>
                  </a:solidFill>
                </a:rPr>
                <a:t>Этапы расчета нормативов времени выполнения операций </a:t>
              </a:r>
              <a:endParaRPr lang="ru-RU" sz="32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ru-RU" sz="3200" b="1" dirty="0" smtClean="0">
                  <a:solidFill>
                    <a:schemeClr val="bg1"/>
                  </a:solidFill>
                </a:rPr>
                <a:t>почтовой </a:t>
              </a:r>
              <a:r>
                <a:rPr lang="ru-RU" sz="3200" b="1" dirty="0">
                  <a:solidFill>
                    <a:schemeClr val="bg1"/>
                  </a:solidFill>
                </a:rPr>
                <a:t>логистики</a:t>
              </a:r>
            </a:p>
          </p:txBody>
        </p:sp>
        <p:cxnSp>
          <p:nvCxnSpPr>
            <p:cNvPr id="50" name="Прямая соединительная линия 49"/>
            <p:cNvCxnSpPr/>
            <p:nvPr/>
          </p:nvCxnSpPr>
          <p:spPr>
            <a:xfrm>
              <a:off x="555079" y="1151532"/>
              <a:ext cx="11028496" cy="54654"/>
            </a:xfrm>
            <a:prstGeom prst="line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909903" y="1743348"/>
              <a:ext cx="9896272" cy="4616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47675" marR="0" lvl="0" indent="-447675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q"/>
                <a:tabLst/>
                <a:defRPr/>
              </a:pPr>
              <a:r>
                <a:rPr kumimoji="0" lang="ru-RU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Выделение производственных процессов в целевой модели.                Уточнение технологической карты операции. </a:t>
              </a:r>
            </a:p>
            <a:p>
              <a:pPr marL="447675" marR="0" lvl="0" indent="-447675" defTabSz="91440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q"/>
                <a:tabLst/>
                <a:defRPr/>
              </a:pPr>
              <a:r>
                <a:rPr kumimoji="0" lang="ru-RU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Построение иерархии структурных объектов, процессов и операции в  программном модуле.  </a:t>
              </a:r>
            </a:p>
            <a:p>
              <a:pPr marL="447675" marR="0" lvl="0" indent="-447675" defTabSz="91440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q"/>
                <a:tabLst/>
                <a:defRPr/>
              </a:pPr>
              <a:r>
                <a:rPr kumimoji="0" lang="ru-RU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Составление списка операции для видеосъемки</a:t>
              </a:r>
            </a:p>
            <a:p>
              <a:pPr marL="447675" marR="0" lvl="0" indent="-447675" defTabSz="91440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q"/>
                <a:tabLst/>
                <a:defRPr/>
              </a:pPr>
              <a:r>
                <a:rPr kumimoji="0" lang="ru-RU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Проведение видеосъемка операции.</a:t>
              </a:r>
            </a:p>
            <a:p>
              <a:pPr marL="447675" marR="0" lvl="0" indent="-447675" defTabSz="91440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q"/>
                <a:tabLst/>
                <a:defRPr/>
              </a:pPr>
              <a:r>
                <a:rPr kumimoji="0" lang="ru-RU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Заполнение таблицы-конструктора микроэлементов.</a:t>
              </a:r>
            </a:p>
            <a:p>
              <a:pPr marL="447675" marR="0" lvl="0" indent="-447675" defTabSz="91440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q"/>
                <a:tabLst/>
                <a:defRPr/>
              </a:pPr>
              <a:r>
                <a:rPr kumimoji="0" lang="ru-RU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Ввод и обработка данных в программном модуле.</a:t>
              </a:r>
            </a:p>
            <a:p>
              <a:pPr marL="447675" marR="0" lvl="0" indent="-447675" defTabSz="91440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q"/>
                <a:tabLst/>
                <a:defRPr/>
              </a:pPr>
              <a:r>
                <a:rPr kumimoji="0" lang="ru-RU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Анализ и составление отчетов.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Rectangle 9"/>
            <p:cNvSpPr>
              <a:spLocks noChangeArrowheads="1"/>
            </p:cNvSpPr>
            <p:nvPr/>
          </p:nvSpPr>
          <p:spPr bwMode="gray">
            <a:xfrm rot="3419336">
              <a:off x="948894" y="1869005"/>
              <a:ext cx="204820" cy="20714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Rectangle 14"/>
            <p:cNvSpPr>
              <a:spLocks noChangeArrowheads="1"/>
            </p:cNvSpPr>
            <p:nvPr/>
          </p:nvSpPr>
          <p:spPr bwMode="gray">
            <a:xfrm rot="3419336">
              <a:off x="937871" y="2757058"/>
              <a:ext cx="228496" cy="168527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gray">
            <a:xfrm rot="3419336">
              <a:off x="948895" y="3642530"/>
              <a:ext cx="204820" cy="20714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Rectangle 4"/>
            <p:cNvSpPr>
              <a:spLocks noChangeArrowheads="1"/>
            </p:cNvSpPr>
            <p:nvPr/>
          </p:nvSpPr>
          <p:spPr bwMode="gray">
            <a:xfrm rot="3419336">
              <a:off x="939966" y="4144680"/>
              <a:ext cx="204820" cy="20714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gray">
            <a:xfrm rot="3419336">
              <a:off x="946888" y="4663340"/>
              <a:ext cx="204820" cy="20714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/>
          </p:nvSpPr>
          <p:spPr bwMode="gray">
            <a:xfrm rot="3419336">
              <a:off x="953674" y="5182000"/>
              <a:ext cx="204820" cy="20714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Rectangle 14"/>
            <p:cNvSpPr>
              <a:spLocks noChangeArrowheads="1"/>
            </p:cNvSpPr>
            <p:nvPr/>
          </p:nvSpPr>
          <p:spPr bwMode="gray">
            <a:xfrm rot="3419336">
              <a:off x="939966" y="5700659"/>
              <a:ext cx="204820" cy="20714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Subtitle 2"/>
            <p:cNvSpPr txBox="1">
              <a:spLocks/>
            </p:cNvSpPr>
            <p:nvPr/>
          </p:nvSpPr>
          <p:spPr>
            <a:xfrm>
              <a:off x="11584491" y="6233787"/>
              <a:ext cx="390390" cy="49895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ru-RU" sz="2800" dirty="0" smtClean="0">
                  <a:solidFill>
                    <a:schemeClr val="bg1"/>
                  </a:solidFill>
                </a:rPr>
                <a:t>7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652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25678" y="478074"/>
            <a:ext cx="11541080" cy="5488851"/>
            <a:chOff x="325678" y="478074"/>
            <a:chExt cx="11541080" cy="5488851"/>
          </a:xfrm>
        </p:grpSpPr>
        <p:cxnSp>
          <p:nvCxnSpPr>
            <p:cNvPr id="50" name="Прямая соединительная линия 49"/>
            <p:cNvCxnSpPr/>
            <p:nvPr/>
          </p:nvCxnSpPr>
          <p:spPr>
            <a:xfrm>
              <a:off x="436547" y="1285610"/>
              <a:ext cx="5325426" cy="0"/>
            </a:xfrm>
            <a:prstGeom prst="line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</p:cxnSp>
        <p:sp>
          <p:nvSpPr>
            <p:cNvPr id="6" name="TextBox 5"/>
            <p:cNvSpPr txBox="1"/>
            <p:nvPr/>
          </p:nvSpPr>
          <p:spPr>
            <a:xfrm>
              <a:off x="772614" y="483695"/>
              <a:ext cx="43293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2400" kern="0" dirty="0" smtClean="0">
                  <a:solidFill>
                    <a:prstClr val="white"/>
                  </a:solidFill>
                </a:rPr>
                <a:t>ТАБЛИЦА КОНСТРУКТОР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68934" y="478074"/>
              <a:ext cx="55982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2400" kern="0" dirty="0" smtClean="0">
                  <a:solidFill>
                    <a:prstClr val="white"/>
                  </a:solidFill>
                </a:rPr>
                <a:t>ИНТЕРФЕЙС ФОРМИРОВАНИЯ МИКРОЭЛЕМЕНТА</a:t>
              </a:r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>
              <a:off x="6168934" y="1285610"/>
              <a:ext cx="5505324" cy="0"/>
            </a:xfrm>
            <a:prstGeom prst="line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</p:cxnSp>
        <p:pic>
          <p:nvPicPr>
            <p:cNvPr id="12" name="Рисунок 11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168934" y="1478811"/>
              <a:ext cx="5697824" cy="4488113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5678" y="1477832"/>
              <a:ext cx="5586608" cy="4489093"/>
            </a:xfrm>
            <a:prstGeom prst="rect">
              <a:avLst/>
            </a:prstGeom>
          </p:spPr>
        </p:pic>
      </p:grpSp>
      <p:sp>
        <p:nvSpPr>
          <p:cNvPr id="16" name="Subtitle 2"/>
          <p:cNvSpPr txBox="1">
            <a:spLocks/>
          </p:cNvSpPr>
          <p:nvPr/>
        </p:nvSpPr>
        <p:spPr>
          <a:xfrm>
            <a:off x="11584491" y="6233787"/>
            <a:ext cx="390390" cy="498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800" dirty="0" smtClean="0">
                <a:solidFill>
                  <a:schemeClr val="bg1"/>
                </a:solidFill>
              </a:rPr>
              <a:t>8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34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588237" y="184236"/>
            <a:ext cx="10729876" cy="5689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prstClr val="white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1584491" y="6233787"/>
            <a:ext cx="390390" cy="498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800" dirty="0" smtClean="0">
                <a:solidFill>
                  <a:schemeClr val="bg1"/>
                </a:solidFill>
              </a:rPr>
              <a:t>9</a:t>
            </a:r>
            <a:endParaRPr lang="en-US" sz="28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Таблица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41871992"/>
                  </p:ext>
                </p:extLst>
              </p:nvPr>
            </p:nvGraphicFramePr>
            <p:xfrm>
              <a:off x="588237" y="1132406"/>
              <a:ext cx="10729876" cy="280468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4046154"/>
                    <a:gridCol w="2226152"/>
                    <a:gridCol w="2647175"/>
                    <a:gridCol w="1810395"/>
                  </a:tblGrid>
                  <a:tr h="1167337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2000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</a:rPr>
                            <a:t>НАИМЕНОВАНИЕ ОПЕРАЦИИ</a:t>
                          </a:r>
                          <a:endParaRPr lang="ru-RU" sz="2000" dirty="0">
                            <a:effectLst/>
                            <a:latin typeface="+mj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24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ru-RU" sz="2400" b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шт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2400" b="1" dirty="0" smtClean="0">
                            <a:effectLst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="1" dirty="0" smtClean="0">
                              <a:effectLst/>
                            </a:rPr>
                            <a:t>(расчет </a:t>
                          </a:r>
                          <a:r>
                            <a:rPr lang="ru-RU" sz="2000" b="1" dirty="0">
                              <a:effectLst/>
                            </a:rPr>
                            <a:t>на основе микроэлементов) (мин)</a:t>
                          </a:r>
                          <a:endParaRPr lang="ru-RU" sz="2000" b="1" dirty="0">
                            <a:effectLst/>
                            <a:latin typeface="+mj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2400" b="1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ru-RU" sz="2400" b="1">
                                      <a:effectLst/>
                                      <a:latin typeface="Cambria Math" panose="02040503050406030204" pitchFamily="18" charset="0"/>
                                    </a:rPr>
                                    <m:t>шт 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2000" b="1" dirty="0">
                              <a:effectLst/>
                            </a:rPr>
                            <a:t> </a:t>
                          </a:r>
                          <a:endParaRPr lang="ru-RU" sz="2000" b="1" dirty="0" smtClean="0">
                            <a:effectLst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="1" dirty="0" smtClean="0">
                              <a:effectLst/>
                            </a:rPr>
                            <a:t>по </a:t>
                          </a:r>
                          <a:r>
                            <a:rPr lang="ru-RU" sz="2000" b="1" dirty="0">
                              <a:effectLst/>
                            </a:rPr>
                            <a:t>технологическим картам (мин)</a:t>
                          </a:r>
                          <a:endParaRPr lang="ru-RU" sz="2000" b="1" dirty="0">
                            <a:effectLst/>
                            <a:latin typeface="+mj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2000" dirty="0" smtClean="0">
                            <a:effectLst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</a:rPr>
                            <a:t>ПРИМЕЧАНИЕ </a:t>
                          </a:r>
                          <a:endParaRPr lang="ru-RU" sz="2000" dirty="0">
                            <a:effectLst/>
                            <a:latin typeface="+mj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</a:tr>
                  <a:tr h="214729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kern="1200" dirty="0">
                              <a:effectLst/>
                            </a:rPr>
                            <a:t>1</a:t>
                          </a:r>
                          <a:endParaRPr lang="ru-RU" sz="1600" b="1" kern="1200" dirty="0">
                            <a:solidFill>
                              <a:schemeClr val="lt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kern="1200" dirty="0">
                              <a:effectLst/>
                            </a:rPr>
                            <a:t>2</a:t>
                          </a:r>
                          <a:endParaRPr lang="ru-RU" sz="1600" b="1" kern="1200" dirty="0">
                            <a:solidFill>
                              <a:schemeClr val="lt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kern="1200" dirty="0">
                              <a:effectLst/>
                            </a:rPr>
                            <a:t>3</a:t>
                          </a:r>
                          <a:endParaRPr lang="ru-RU" sz="1600" b="1" kern="1200" dirty="0">
                            <a:solidFill>
                              <a:schemeClr val="lt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kern="1200" dirty="0">
                              <a:effectLst/>
                            </a:rPr>
                            <a:t>4</a:t>
                          </a:r>
                          <a:endParaRPr lang="ru-RU" sz="1600" b="1" kern="1200" dirty="0">
                            <a:solidFill>
                              <a:schemeClr val="lt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</a:tr>
                  <a:tr h="49705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000" dirty="0" smtClean="0">
                            <a:effectLst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</a:rPr>
                            <a:t>Обвязка постпакета 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000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</a:rPr>
                            <a:t>0,9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000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</a:rPr>
                            <a:t>2,01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000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</a:rPr>
                            <a:t>1,11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</a:tr>
                  <a:tr h="67694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Комплектация почтовых отправлений (заделка постпакета)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</a:rPr>
                            <a:t> </a:t>
                          </a:r>
                          <a:endParaRPr lang="ru-RU" sz="1000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</a:rPr>
                            <a:t>1,82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000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</a:rPr>
                            <a:t>3,67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000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</a:rPr>
                            <a:t>1,85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Таблица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41871992"/>
                  </p:ext>
                </p:extLst>
              </p:nvPr>
            </p:nvGraphicFramePr>
            <p:xfrm>
              <a:off x="588237" y="1132406"/>
              <a:ext cx="10729876" cy="280468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4046154"/>
                    <a:gridCol w="2226152"/>
                    <a:gridCol w="2647175"/>
                    <a:gridCol w="1810395"/>
                  </a:tblGrid>
                  <a:tr h="1369759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2000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</a:rPr>
                            <a:t>НАИМЕНОВАНИЕ ОПЕРАЦИИ</a:t>
                          </a:r>
                          <a:endParaRPr lang="ru-RU" sz="2000" dirty="0">
                            <a:effectLst/>
                            <a:latin typeface="+mj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82192" t="-444" r="-201096" b="-1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236782" t="-444" r="-68736" b="-113333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2000" dirty="0" smtClean="0">
                            <a:effectLst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</a:rPr>
                            <a:t>ПРИМЕЧАНИЕ </a:t>
                          </a:r>
                          <a:endParaRPr lang="ru-RU" sz="2000" dirty="0">
                            <a:effectLst/>
                            <a:latin typeface="+mj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</a:tr>
                  <a:tr h="260922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kern="1200" dirty="0">
                              <a:effectLst/>
                            </a:rPr>
                            <a:t>1</a:t>
                          </a:r>
                          <a:endParaRPr lang="ru-RU" sz="1600" b="1" kern="1200" dirty="0">
                            <a:solidFill>
                              <a:schemeClr val="lt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kern="1200" dirty="0">
                              <a:effectLst/>
                            </a:rPr>
                            <a:t>2</a:t>
                          </a:r>
                          <a:endParaRPr lang="ru-RU" sz="1600" b="1" kern="1200" dirty="0">
                            <a:solidFill>
                              <a:schemeClr val="lt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kern="1200" dirty="0">
                              <a:effectLst/>
                            </a:rPr>
                            <a:t>3</a:t>
                          </a:r>
                          <a:endParaRPr lang="ru-RU" sz="1600" b="1" kern="1200" dirty="0">
                            <a:solidFill>
                              <a:schemeClr val="lt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kern="1200" dirty="0">
                              <a:effectLst/>
                            </a:rPr>
                            <a:t>4</a:t>
                          </a:r>
                          <a:endParaRPr lang="ru-RU" sz="1600" b="1" kern="1200" dirty="0">
                            <a:solidFill>
                              <a:schemeClr val="lt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</a:tr>
                  <a:tr h="49705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000" dirty="0" smtClean="0">
                            <a:effectLst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</a:rPr>
                            <a:t>Обвязка постпакета 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000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</a:rPr>
                            <a:t>0,9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000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</a:rPr>
                            <a:t>2,01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000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</a:rPr>
                            <a:t>1,11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</a:tr>
                  <a:tr h="67694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Комплектация почтовых отправлений (заделка постпакета)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</a:rPr>
                            <a:t> </a:t>
                          </a:r>
                          <a:endParaRPr lang="ru-RU" sz="1000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</a:rPr>
                            <a:t>1,82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000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</a:rPr>
                            <a:t>3,67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000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</a:rPr>
                            <a:t>1,85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rgbClr val="5B9BD5"/>
                          </a:solidFill>
                        </a:lnL>
                        <a:lnR w="12700" cmpd="sng">
                          <a:solidFill>
                            <a:srgbClr val="5B9BD5"/>
                          </a:solidFill>
                        </a:lnR>
                        <a:lnT w="12700" cmpd="sng">
                          <a:solidFill>
                            <a:srgbClr val="5B9BD5"/>
                          </a:solidFill>
                        </a:lnT>
                        <a:lnB w="12700" cmpd="sng">
                          <a:solidFill>
                            <a:srgbClr val="5B9BD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508261" y="3968416"/>
            <a:ext cx="104295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Исходя из всего вышеизложенного, можно сделать вывод, что с помощью метода микроэлементного нормирования труда: 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Снижается трудоемкость нормирования труда;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Повышается точность и сравнимость норм;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Выявляются недостатки в организации рабочих мест.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588237" y="336636"/>
            <a:ext cx="10806594" cy="600231"/>
            <a:chOff x="588237" y="336636"/>
            <a:chExt cx="10806594" cy="600231"/>
          </a:xfrm>
        </p:grpSpPr>
        <p:cxnSp>
          <p:nvCxnSpPr>
            <p:cNvPr id="50" name="Прямая соединительная линия 49"/>
            <p:cNvCxnSpPr/>
            <p:nvPr/>
          </p:nvCxnSpPr>
          <p:spPr>
            <a:xfrm>
              <a:off x="588237" y="930652"/>
              <a:ext cx="10531370" cy="6215"/>
            </a:xfrm>
            <a:prstGeom prst="line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</p:cxnSp>
        <p:sp>
          <p:nvSpPr>
            <p:cNvPr id="9" name="Прямоугольник 8"/>
            <p:cNvSpPr/>
            <p:nvPr/>
          </p:nvSpPr>
          <p:spPr>
            <a:xfrm>
              <a:off x="588237" y="336636"/>
              <a:ext cx="10806594" cy="56890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k-KZ" sz="4000" dirty="0" smtClean="0">
                  <a:solidFill>
                    <a:prstClr val="white"/>
                  </a:solidFill>
                </a:rPr>
                <a:t>ВЫВОДЫ</a:t>
              </a:r>
              <a:endParaRPr lang="ru-RU" sz="40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549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1028</TotalTime>
  <Words>487</Words>
  <Application>Microsoft Office PowerPoint</Application>
  <PresentationFormat>Широкоэкранный</PresentationFormat>
  <Paragraphs>141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Georgia</vt:lpstr>
      <vt:lpstr>Times New Roman</vt:lpstr>
      <vt:lpstr>Wingdings</vt:lpstr>
      <vt:lpstr>Office Theme</vt:lpstr>
      <vt:lpstr>Подходы к расчету микроэлементных нормативов труда в почтовой связи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Салыкбаев Баянды</cp:lastModifiedBy>
  <cp:revision>100</cp:revision>
  <dcterms:created xsi:type="dcterms:W3CDTF">2018-09-04T12:10:47Z</dcterms:created>
  <dcterms:modified xsi:type="dcterms:W3CDTF">2019-11-12T06:00:36Z</dcterms:modified>
</cp:coreProperties>
</file>