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65" r:id="rId5"/>
    <p:sldId id="258" r:id="rId6"/>
    <p:sldId id="259" r:id="rId7"/>
    <p:sldId id="260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BC83"/>
    <a:srgbClr val="052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2394" y="13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2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Отраслевые документы по труду</c:v>
                </c:pt>
              </c:strCache>
            </c:strRef>
          </c:tx>
          <c:spPr>
            <a:solidFill>
              <a:schemeClr val="accent5"/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3"/>
            <c:bubble3D val="0"/>
            <c:spPr>
              <a:solidFill>
                <a:srgbClr val="20BC83"/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Lbls>
            <c:dLbl>
              <c:idx val="0"/>
              <c:layout>
                <c:manualLayout>
                  <c:x val="-0.11645299145299147"/>
                  <c:y val="5.263157894736846E-2"/>
                </c:manualLayout>
              </c:layout>
              <c:tx>
                <c:rich>
                  <a:bodyPr/>
                  <a:lstStyle/>
                  <a:p>
                    <a:fld id="{300CF3BA-D239-4EA6-AE10-7727912D37A1}" type="CATEGORYNAME">
                      <a:rPr lang="ru-RU" smtClean="0"/>
                      <a:pPr/>
                      <a:t>[ИМЯ КАТЕГОРИИ]</a:t>
                    </a:fld>
                    <a:r>
                      <a:rPr lang="ru-RU" dirty="0" smtClean="0"/>
                      <a:t> </a:t>
                    </a:r>
                    <a:r>
                      <a:rPr lang="ru-RU" baseline="0" dirty="0"/>
                      <a:t>
</a:t>
                    </a:r>
                    <a:fld id="{A1D513E7-DE73-4756-98B8-A3F9A3E79768}" type="PERCENTAGE">
                      <a:rPr lang="ru-RU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817804024496936"/>
                      <c:h val="0.1827154051915759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6.6239316239316282E-2"/>
                  <c:y val="9.703236258147157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8643162393162396"/>
                      <c:h val="0.18199770184229366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1.7094017094017172E-2"/>
                  <c:y val="-0.1267941641864145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181623931623932"/>
                      <c:h val="0.17482066834947066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2.3504273504273466E-2"/>
                  <c:y val="-0.264354066985645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2232905982905986"/>
                      <c:h val="0.2394139697848773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Нормы по труду, применяемые на Белорусской железной дороге до их пересмотра (годов выпуска старше 2004 г.)</c:v>
                </c:pt>
                <c:pt idx="1">
                  <c:v>Нормы по труду, разработанные Белорусской железной дорогой  по программам 2004-2012 гг.</c:v>
                </c:pt>
                <c:pt idx="2">
                  <c:v>Нормы по труду, разработанные Белорусской железной дорогой  по Отраслевой программе 2013-2017 гг.</c:v>
                </c:pt>
                <c:pt idx="3">
                  <c:v>Нормы по труду Белорусской железной дороги по оценке реализации Отраслевой программы 2018-2022 гг.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0.35</c:v>
                </c:pt>
                <c:pt idx="1">
                  <c:v>0.28000000000000003</c:v>
                </c:pt>
                <c:pt idx="2">
                  <c:v>0.16</c:v>
                </c:pt>
                <c:pt idx="3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905377212463855E-2"/>
          <c:y val="0.65943280714312635"/>
          <c:w val="0.79791574130156806"/>
          <c:h val="0.311859058885581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Степень охвата нормированием труда работников организаций Белорусской железной дороги</a:t>
            </a:r>
          </a:p>
        </c:rich>
      </c:tx>
      <c:layout>
        <c:manualLayout>
          <c:xMode val="edge"/>
          <c:yMode val="edge"/>
          <c:x val="0.14966350360051148"/>
          <c:y val="4.784688995215310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Степень охвата нормированием труда работников организаций Белорусской железной дороги</c:v>
                </c:pt>
              </c:strCache>
            </c:strRef>
          </c:tx>
          <c:spPr>
            <a:ln w="25400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 год</c:v>
                </c:pt>
                <c:pt idx="4">
                  <c:v>2019 год (оценка)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0.51</c:v>
                </c:pt>
                <c:pt idx="1">
                  <c:v>0.59</c:v>
                </c:pt>
                <c:pt idx="2" formatCode="0.0%">
                  <c:v>0.82699999999999996</c:v>
                </c:pt>
                <c:pt idx="3" formatCode="0.0%">
                  <c:v>0.92800000000000005</c:v>
                </c:pt>
                <c:pt idx="4" formatCode="0.0%">
                  <c:v>0.93400000000000005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39332400"/>
        <c:axId val="39332008"/>
      </c:lineChart>
      <c:catAx>
        <c:axId val="3933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30" baseline="0">
                <a:solidFill>
                  <a:schemeClr val="lt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39332008"/>
        <c:crosses val="autoZero"/>
        <c:auto val="1"/>
        <c:lblAlgn val="ctr"/>
        <c:lblOffset val="100"/>
        <c:noMultiLvlLbl val="0"/>
      </c:catAx>
      <c:valAx>
        <c:axId val="393320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one"/>
        <c:crossAx val="3933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700" b="0" i="0" u="none" strike="noStrike" kern="1200" baseline="0">
              <a:solidFill>
                <a:schemeClr val="lt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8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spc="3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lt1">
            <a:lumMod val="85000"/>
          </a:schemeClr>
        </a:solidFill>
        <a:round/>
      </a:ln>
    </cs:spPr>
    <cs:defRPr sz="1330" kern="1200"/>
  </cs:chartArea>
  <cs:dataLabel>
    <cs:lnRef idx="0"/>
    <cs:fillRef idx="0">
      <cs:styleClr val="0"/>
    </cs:fillRef>
    <cs:effectRef idx="0"/>
    <cs:fontRef idx="minor">
      <a:schemeClr val="lt1"/>
    </cs:fontRef>
    <cs:spPr>
      <a:solidFill>
        <a:schemeClr val="phClr"/>
      </a:solidFill>
    </cs:spPr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5400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81000"/>
                <a:lumOff val="19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3287" y="0"/>
            <a:ext cx="8683107" cy="297180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Нормирование труда в ГО «Белорусская железная дорога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3313568"/>
            <a:ext cx="10741261" cy="3031475"/>
          </a:xfrm>
        </p:spPr>
        <p:txBody>
          <a:bodyPr>
            <a:normAutofit/>
          </a:bodyPr>
          <a:lstStyle/>
          <a:p>
            <a:pPr marL="342900" lvl="0" indent="-342900" algn="just">
              <a:buClr>
                <a:prstClr val="white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по созданию и совершенствованию нормативных документов по труду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Определение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приоритетности разработки (совершенствования) нормативных документов по труду путем использования критериев оценки эффективности их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применения</a:t>
            </a:r>
          </a:p>
          <a:p>
            <a:pPr marL="342900" lvl="0" indent="-342900" algn="just">
              <a:buClr>
                <a:prstClr val="white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Организационно-функциональные структуры и типовые штаты</a:t>
            </a:r>
          </a:p>
          <a:p>
            <a:pPr marL="342900" lvl="0" indent="-342900" algn="just">
              <a:buClr>
                <a:prstClr val="white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работы в области организации и нормирования труда на Белорусской железной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дороге</a:t>
            </a:r>
          </a:p>
          <a:p>
            <a:pPr marL="342900" lvl="0" indent="-342900" algn="just">
              <a:buClr>
                <a:prstClr val="white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Международное сотрудничество </a:t>
            </a:r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нормированию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 на железнодорожном транспорте</a:t>
            </a:r>
          </a:p>
          <a:p>
            <a:pPr marL="342900" lvl="0" indent="-342900">
              <a:buClr>
                <a:prstClr val="white"/>
              </a:buClr>
              <a:buFont typeface="Wingdings" panose="05000000000000000000" pitchFamily="2" charset="2"/>
              <a:buChar char="§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94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27420" y="181068"/>
            <a:ext cx="9042853" cy="142667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рабочая подгруппа по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нормированию труда на железнодорожном транспорте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4213" y="1607743"/>
            <a:ext cx="10886116" cy="4847377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разработке политики в области организации и нормирования труда;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общих подходов в области организации и нормирования труда;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изучении практики разработки, совершенствования и применения нормативов для организации и нормирования труда;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анализ передового опыта по нормированию труда. Изучение и оценка факторов влияния на использование трудовых ресурсов на основе анализа состояния нормирования труда;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предложений по включению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нормативных материалов </a:t>
            </a:r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труду в                 Интернет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ресурс, обеспечивающий взаимный доступ всем сторонам;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оказание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методологической, консультационной и практической помощи в пределах своей компетенции;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совместных семинаров, конференций и иных мероприятий по обмену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опытом.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5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85012" y="685800"/>
            <a:ext cx="4566798" cy="1371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по созданию и совершенствованию нормативных документов по труду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540037"/>
              </p:ext>
            </p:extLst>
          </p:nvPr>
        </p:nvGraphicFramePr>
        <p:xfrm>
          <a:off x="684213" y="685800"/>
          <a:ext cx="5943600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4284830" cy="2091267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Белорусской железной дорогой за период реализации Отраслевых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разработано: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2004-2012 гг. </a:t>
            </a:r>
            <a:r>
              <a:rPr lang="ru-RU" sz="1800" dirty="0" smtClean="0"/>
              <a:t>­–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91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нормативный документ по труду (28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%);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2013-2017 гг. </a:t>
            </a:r>
            <a:r>
              <a:rPr lang="ru-RU" sz="1800" dirty="0" smtClean="0"/>
              <a:t>­–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документа по труду (16%);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2018-2022 гг. по оценке планируется внедрение 58 нормативных документов по труду (21%).</a:t>
            </a:r>
          </a:p>
        </p:txBody>
      </p:sp>
    </p:spTree>
    <p:extLst>
      <p:ext uri="{BB962C8B-B14F-4D97-AF65-F5344CB8AC3E}">
        <p14:creationId xmlns:p14="http://schemas.microsoft.com/office/powerpoint/2010/main" val="36216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898" y="358952"/>
            <a:ext cx="8534400" cy="9719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организации нормирования труда на Белорусской железной дороге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Объект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687151"/>
              </p:ext>
            </p:extLst>
          </p:nvPr>
        </p:nvGraphicFramePr>
        <p:xfrm>
          <a:off x="1010136" y="1494826"/>
          <a:ext cx="1064167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16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Государственное объединение Белорусская железная дорога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в области нормирования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515310"/>
              </p:ext>
            </p:extLst>
          </p:nvPr>
        </p:nvGraphicFramePr>
        <p:xfrm>
          <a:off x="1010137" y="2495550"/>
          <a:ext cx="5009663" cy="3326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9663"/>
              </a:tblGrid>
              <a:tr h="924983"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Служба организации труда и заработной платы Управления Белорусской железной дороги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11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процессов нормирования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труда;</a:t>
                      </a:r>
                    </a:p>
                    <a:p>
                      <a:pPr marL="360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be-BY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работы по совершенствованию организации нормирования труда;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e-BY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</a:t>
                      </a:r>
                      <a:r>
                        <a:rPr lang="be-BY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 по широкому применению обоснованных норм выработки, времени, численности, своевременному их пересмотру и </a:t>
                      </a:r>
                      <a:r>
                        <a:rPr lang="be-BY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замене</a:t>
                      </a: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613475"/>
              </p:ext>
            </p:extLst>
          </p:nvPr>
        </p:nvGraphicFramePr>
        <p:xfrm>
          <a:off x="6391747" y="2468879"/>
          <a:ext cx="5227126" cy="3346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7126"/>
              </a:tblGrid>
              <a:tr h="93605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Центр разработки нормативов для организации и нормирования труда</a:t>
                      </a:r>
                      <a:endParaRPr lang="ru-RU" dirty="0"/>
                    </a:p>
                  </a:txBody>
                  <a:tcPr/>
                </a:tc>
              </a:tr>
              <a:tr h="216814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совершенствование, внедрение нормативных и методических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документов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нормирования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мониторинг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выработка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предложений по совершенствованию нормативных документов по труду;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проверка напряженности действующих норм труда и их соответствия фактическим организационно-техническим условиям и применяемым технологиям;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методическое обеспечение применения норм и нормативов по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труду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363888"/>
              </p:ext>
            </p:extLst>
          </p:nvPr>
        </p:nvGraphicFramePr>
        <p:xfrm>
          <a:off x="1010136" y="5994400"/>
          <a:ext cx="1062306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306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Организации и структурные подразделения Белорусской железной дороги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нормирования труда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учётом направленности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производства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" name="Стрелка вниз 21"/>
          <p:cNvSpPr/>
          <p:nvPr/>
        </p:nvSpPr>
        <p:spPr>
          <a:xfrm>
            <a:off x="3318933" y="2252133"/>
            <a:ext cx="499534" cy="2286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8077200" y="2252133"/>
            <a:ext cx="414867" cy="2286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6028267" y="3953933"/>
            <a:ext cx="364066" cy="211667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3158067" y="5825067"/>
            <a:ext cx="237066" cy="16933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8373534" y="5825066"/>
            <a:ext cx="237066" cy="16933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0800000">
            <a:off x="6028267" y="4465561"/>
            <a:ext cx="364066" cy="211667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7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6061" y="898893"/>
            <a:ext cx="8534400" cy="1507067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определения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приоритетных направлений по разработке и совершенствованию нормативных материалов по труду на Белорусской железной дороге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624" y="2596083"/>
            <a:ext cx="10831796" cy="372323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определяет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взаимодействия организаций и обособленных структурных подразделений (филиалов) Белорусской железной дороги в области совершенствования нормативных документов по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труду;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 и направления мониторинга применения нормативных документов для нормирования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труда;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оценки нормативных документов для нормирования труда с точки зрения приоритетности их разработки (пересмотра);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 формирования перечня нормативных документов по труду, подлежащих первоочередному пересмотру или разработке.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756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19178" y="381000"/>
            <a:ext cx="10058400" cy="140546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нормирования труда на Белорусской железной дороге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4212" y="1883230"/>
            <a:ext cx="10669587" cy="4720770"/>
          </a:xfrm>
        </p:spPr>
        <p:txBody>
          <a:bodyPr>
            <a:normAutofit fontScale="85000" lnSpcReduction="20000"/>
          </a:bodyPr>
          <a:lstStyle/>
          <a:p>
            <a:pPr indent="44958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нормирования труда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процесс систематического наблюдения и анализа эффективности применения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действующих нормативных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 по труду.</a:t>
            </a:r>
          </a:p>
          <a:p>
            <a:pPr indent="44958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обеспечение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Белорусской железной дороге прогрессивного уровня действующих нормативных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труду, единства при определении эффективности внедрения и применения нормативных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труду.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практики применения нормативных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труду;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соответствия нормативных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труду достигнутому уровню организации производства и труда;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применения нормативных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 по труду;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полноты охвата нормативными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документами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труду работ и работников организаций Белорусской железной дороги;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обоснованных предложений по совершенствованию нормирования труда в организациях Белорусской железной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дороги.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4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336713" cy="1498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нормирования труда проводится путем сбора информации о внедрении и применении нормативных документов по труду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8345" y="2328333"/>
            <a:ext cx="9584267" cy="4055534"/>
          </a:xfrm>
        </p:spPr>
        <p:txBody>
          <a:bodyPr/>
          <a:lstStyle/>
          <a:p>
            <a:pPr fontAlgn="t">
              <a:spcBef>
                <a:spcPts val="0"/>
              </a:spcBef>
              <a:spcAft>
                <a:spcPts val="0"/>
              </a:spcAft>
            </a:pPr>
            <a:endParaRPr lang="ru-RU" dirty="0">
              <a:latin typeface="Arial" panose="020B0604020202020204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985664"/>
              </p:ext>
            </p:extLst>
          </p:nvPr>
        </p:nvGraphicFramePr>
        <p:xfrm>
          <a:off x="1321806" y="2565400"/>
          <a:ext cx="879996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9967"/>
              </a:tblGrid>
              <a:tr h="54186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 разработки нормативов для организации и нормирования труда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85473640"/>
              </p:ext>
            </p:extLst>
          </p:nvPr>
        </p:nvGraphicFramePr>
        <p:xfrm>
          <a:off x="1335272" y="3505201"/>
          <a:ext cx="4053600" cy="125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600"/>
              </a:tblGrid>
              <a:tr h="1256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Организации Белорусской железной дороги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146984"/>
              </p:ext>
            </p:extLst>
          </p:nvPr>
        </p:nvGraphicFramePr>
        <p:xfrm>
          <a:off x="6016833" y="3494315"/>
          <a:ext cx="4053600" cy="1255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600"/>
              </a:tblGrid>
              <a:tr h="12551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Обособленные структурные подразделения (филиалы) Белорусской железной дороги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582240"/>
              </p:ext>
            </p:extLst>
          </p:nvPr>
        </p:nvGraphicFramePr>
        <p:xfrm>
          <a:off x="1318336" y="5190067"/>
          <a:ext cx="4053492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492"/>
              </a:tblGrid>
              <a:tr h="1193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Обособленные структурные подразделения (филиалы) организаций Белорусской железной дороги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трелка вверх 9"/>
          <p:cNvSpPr/>
          <p:nvPr/>
        </p:nvSpPr>
        <p:spPr>
          <a:xfrm>
            <a:off x="3020513" y="4844143"/>
            <a:ext cx="326572" cy="2939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7906476" y="3178629"/>
            <a:ext cx="326572" cy="2939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3020513" y="3200401"/>
            <a:ext cx="326572" cy="2939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60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239811"/>
              </p:ext>
            </p:extLst>
          </p:nvPr>
        </p:nvGraphicFramePr>
        <p:xfrm>
          <a:off x="2032000" y="719666"/>
          <a:ext cx="8128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Выработка приоритетных направлений по разработке (совершенствованию) нормативных документов по труду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189278"/>
              </p:ext>
            </p:extLst>
          </p:nvPr>
        </p:nvGraphicFramePr>
        <p:xfrm>
          <a:off x="877539" y="4907457"/>
          <a:ext cx="468105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1050"/>
              </a:tblGrid>
              <a:tr h="123060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Информация,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предоставляемая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организациями и обособленными структурными подразделениями (филиалами) Белорусской железной дороги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199478"/>
              </p:ext>
            </p:extLst>
          </p:nvPr>
        </p:nvGraphicFramePr>
        <p:xfrm>
          <a:off x="6388768" y="4931929"/>
          <a:ext cx="4680000" cy="1252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/>
              </a:tblGrid>
              <a:tr h="125230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Предложения по разработке (совершенствованию) нормативных документов по труду от служб Управления Белорусской железной дороги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149125"/>
              </p:ext>
            </p:extLst>
          </p:nvPr>
        </p:nvGraphicFramePr>
        <p:xfrm>
          <a:off x="2014001" y="1684421"/>
          <a:ext cx="8128000" cy="397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9704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Мониторинг и выработка приоритетных направлений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314641"/>
              </p:ext>
            </p:extLst>
          </p:nvPr>
        </p:nvGraphicFramePr>
        <p:xfrm>
          <a:off x="2014001" y="2093495"/>
          <a:ext cx="8128000" cy="2544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25440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Критерии: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и удельный вес работников;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ожидаемый экономический эффект;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структурных подразделений, применяющих нормативный документ;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разность (в годах) текущего года и года издания нормативного документа;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процент выработки по участкам, для которых применяется нормативный документ.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789326" y="4656701"/>
            <a:ext cx="329213" cy="2133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794361" y="4656701"/>
            <a:ext cx="329213" cy="2133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920509" y="1450266"/>
            <a:ext cx="329213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5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868" y="235390"/>
            <a:ext cx="10505873" cy="13127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Организационно-функциональные структуры и штаты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141" y="2082297"/>
            <a:ext cx="10786529" cy="4508626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 в действие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типовых организационно-функциональных структур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обособленных структурных подразделений (филиалов) Белорусской железной дороги.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типовых штатов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обособленных структурных подразделений (филиалов) организаций Белорусской железной дороги.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позволило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к единообразию организационно-штатную структуру однотипных подразделений (филиалов) всех организаций;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унифицировать наименование должностей служащих и профессий рабочих;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оптимизацию численности организаций и подразделений (филиалов).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4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8265406"/>
              </p:ext>
            </p:extLst>
          </p:nvPr>
        </p:nvGraphicFramePr>
        <p:xfrm>
          <a:off x="684212" y="262550"/>
          <a:ext cx="10261427" cy="573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716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798</TotalTime>
  <Words>668</Words>
  <Application>Microsoft Office PowerPoint</Application>
  <PresentationFormat>Широкоэкранный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Нормирование труда в ГО «Белорусская железная дорога»</vt:lpstr>
      <vt:lpstr>Программы по созданию и совершенствованию нормативных документов по труду</vt:lpstr>
      <vt:lpstr>схема организации нормирования труда на Белорусской железной дороге</vt:lpstr>
      <vt:lpstr>Порядок определения приоритетных направлений по разработке и совершенствованию нормативных материалов по труду на Белорусской железной дороге  </vt:lpstr>
      <vt:lpstr>Мониторинг нормирования труда на Белорусской железной дороге</vt:lpstr>
      <vt:lpstr>Мониторинг нормирования труда проводится путем сбора информации о внедрении и применении нормативных документов по труду </vt:lpstr>
      <vt:lpstr>Презентация PowerPoint</vt:lpstr>
      <vt:lpstr>Типовые Организационно-функциональные структуры и штаты</vt:lpstr>
      <vt:lpstr>Презентация PowerPoint</vt:lpstr>
      <vt:lpstr>рабочая подгруппа по нормированию труда на железнодорожном транспорте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нормирования труда на белорусской железной дороге</dc:title>
  <dc:creator>1</dc:creator>
  <cp:lastModifiedBy>GRIBOVSKAY</cp:lastModifiedBy>
  <cp:revision>72</cp:revision>
  <dcterms:created xsi:type="dcterms:W3CDTF">2019-11-22T05:30:13Z</dcterms:created>
  <dcterms:modified xsi:type="dcterms:W3CDTF">2019-11-27T09:50:21Z</dcterms:modified>
</cp:coreProperties>
</file>