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9" r:id="rId21"/>
    <p:sldId id="275" r:id="rId22"/>
    <p:sldId id="276" r:id="rId23"/>
    <p:sldId id="277" r:id="rId24"/>
    <p:sldId id="278" r:id="rId25"/>
    <p:sldId id="280"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249" autoAdjust="0"/>
  </p:normalViewPr>
  <p:slideViewPr>
    <p:cSldViewPr snapToGrid="0">
      <p:cViewPr varScale="1">
        <p:scale>
          <a:sx n="68" d="100"/>
          <a:sy n="68" d="100"/>
        </p:scale>
        <p:origin x="81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A0024A-DD1E-435B-ADDE-56293BAC4646}" type="datetimeFigureOut">
              <a:rPr lang="ru-RU" smtClean="0"/>
              <a:t>27.11.2019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B50DA9-761E-4EFC-99E1-7DF7D34E183E}" type="slidenum">
              <a:rPr lang="ru-RU" smtClean="0"/>
              <a:t>‹#›</a:t>
            </a:fld>
            <a:endParaRPr lang="ru-RU"/>
          </a:p>
        </p:txBody>
      </p:sp>
    </p:spTree>
    <p:extLst>
      <p:ext uri="{BB962C8B-B14F-4D97-AF65-F5344CB8AC3E}">
        <p14:creationId xmlns:p14="http://schemas.microsoft.com/office/powerpoint/2010/main" val="40521381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workload.kz/"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В период с 2014 по 2019 годы ТОО «Центр оптимизации трудовых отношений» (далее - Центр) были разработаны нормы труда для государственных органов Республики Казахстан во многих отраслях управления. В результате этой работы Центром был накоплен значительный опыт по проведению исследований в области нормирования труда в системе государственной службы. В данной статье речь пойдет о разработанных Центром методах нормирования труда, в том числе основанных на применении информационных технологий.</a:t>
            </a:r>
          </a:p>
        </p:txBody>
      </p:sp>
      <p:sp>
        <p:nvSpPr>
          <p:cNvPr id="4" name="Номер слайда 3"/>
          <p:cNvSpPr>
            <a:spLocks noGrp="1"/>
          </p:cNvSpPr>
          <p:nvPr>
            <p:ph type="sldNum" sz="quarter" idx="5"/>
          </p:nvPr>
        </p:nvSpPr>
        <p:spPr/>
        <p:txBody>
          <a:bodyPr/>
          <a:lstStyle/>
          <a:p>
            <a:fld id="{7CB50DA9-761E-4EFC-99E1-7DF7D34E183E}" type="slidenum">
              <a:rPr lang="ru-RU" smtClean="0"/>
              <a:t>1</a:t>
            </a:fld>
            <a:endParaRPr lang="ru-RU"/>
          </a:p>
        </p:txBody>
      </p:sp>
    </p:spTree>
    <p:extLst>
      <p:ext uri="{BB962C8B-B14F-4D97-AF65-F5344CB8AC3E}">
        <p14:creationId xmlns:p14="http://schemas.microsoft.com/office/powerpoint/2010/main" val="35419289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Для проведения фотохронометражных исследований Центром в 2017 году было разработано </a:t>
            </a:r>
            <a:r>
              <a:rPr lang="en-US" sz="1200" kern="1200" dirty="0">
                <a:solidFill>
                  <a:schemeClr val="tx1"/>
                </a:solidFill>
                <a:effectLst/>
                <a:latin typeface="+mn-lt"/>
                <a:ea typeface="+mn-ea"/>
                <a:cs typeface="+mn-cs"/>
              </a:rPr>
              <a:t>web</a:t>
            </a:r>
            <a:r>
              <a:rPr lang="ru-RU" sz="1200" kern="1200" dirty="0">
                <a:solidFill>
                  <a:schemeClr val="tx1"/>
                </a:solidFill>
                <a:effectLst/>
                <a:latin typeface="+mn-lt"/>
                <a:ea typeface="+mn-ea"/>
                <a:cs typeface="+mn-cs"/>
              </a:rPr>
              <a:t>-приложение «Система функционального учета рабочего времени </a:t>
            </a:r>
            <a:r>
              <a:rPr lang="en-US" sz="1200" u="sng" kern="1200" dirty="0">
                <a:solidFill>
                  <a:schemeClr val="tx1"/>
                </a:solidFill>
                <a:effectLst/>
                <a:latin typeface="+mn-lt"/>
                <a:ea typeface="+mn-ea"/>
                <a:cs typeface="+mn-cs"/>
                <a:hlinkClick r:id="rId3"/>
              </a:rPr>
              <a:t>www</a:t>
            </a:r>
            <a:r>
              <a:rPr lang="ru-RU" sz="1200" u="sng" kern="1200" dirty="0">
                <a:solidFill>
                  <a:schemeClr val="tx1"/>
                </a:solidFill>
                <a:effectLst/>
                <a:latin typeface="+mn-lt"/>
                <a:ea typeface="+mn-ea"/>
                <a:cs typeface="+mn-cs"/>
                <a:hlinkClick r:id="rId3"/>
              </a:rPr>
              <a:t>.</a:t>
            </a:r>
            <a:r>
              <a:rPr lang="en-US" sz="1200" u="sng" kern="1200" dirty="0">
                <a:solidFill>
                  <a:schemeClr val="tx1"/>
                </a:solidFill>
                <a:effectLst/>
                <a:latin typeface="+mn-lt"/>
                <a:ea typeface="+mn-ea"/>
                <a:cs typeface="+mn-cs"/>
                <a:hlinkClick r:id="rId3"/>
              </a:rPr>
              <a:t>workload</a:t>
            </a:r>
            <a:r>
              <a:rPr lang="ru-RU" sz="1200" u="sng" kern="1200" dirty="0">
                <a:solidFill>
                  <a:schemeClr val="tx1"/>
                </a:solidFill>
                <a:effectLst/>
                <a:latin typeface="+mn-lt"/>
                <a:ea typeface="+mn-ea"/>
                <a:cs typeface="+mn-cs"/>
                <a:hlinkClick r:id="rId3"/>
              </a:rPr>
              <a:t>.</a:t>
            </a:r>
            <a:r>
              <a:rPr lang="en-US" sz="1200" u="sng" kern="1200" dirty="0" err="1">
                <a:solidFill>
                  <a:schemeClr val="tx1"/>
                </a:solidFill>
                <a:effectLst/>
                <a:latin typeface="+mn-lt"/>
                <a:ea typeface="+mn-ea"/>
                <a:cs typeface="+mn-cs"/>
                <a:hlinkClick r:id="rId3"/>
              </a:rPr>
              <a:t>kz</a:t>
            </a:r>
            <a:r>
              <a:rPr lang="ru-RU" sz="1200" u="sng" kern="1200" dirty="0">
                <a:solidFill>
                  <a:schemeClr val="tx1"/>
                </a:solidFill>
                <a:effectLst/>
                <a:latin typeface="+mn-lt"/>
                <a:ea typeface="+mn-ea"/>
                <a:cs typeface="+mn-cs"/>
                <a:hlinkClick r:id="rId3"/>
              </a:rPr>
              <a:t>»</a:t>
            </a:r>
            <a:r>
              <a:rPr lang="ru-RU" sz="1200" kern="1200" dirty="0">
                <a:solidFill>
                  <a:schemeClr val="tx1"/>
                </a:solidFill>
                <a:effectLst/>
                <a:latin typeface="+mn-lt"/>
                <a:ea typeface="+mn-ea"/>
                <a:cs typeface="+mn-cs"/>
              </a:rPr>
              <a:t>. Указанное </a:t>
            </a:r>
            <a:r>
              <a:rPr lang="en-US" sz="1200" kern="1200" dirty="0">
                <a:solidFill>
                  <a:schemeClr val="tx1"/>
                </a:solidFill>
                <a:effectLst/>
                <a:latin typeface="+mn-lt"/>
                <a:ea typeface="+mn-ea"/>
                <a:cs typeface="+mn-cs"/>
              </a:rPr>
              <a:t>web</a:t>
            </a:r>
            <a:r>
              <a:rPr lang="ru-RU" sz="1200" kern="1200" dirty="0">
                <a:solidFill>
                  <a:schemeClr val="tx1"/>
                </a:solidFill>
                <a:effectLst/>
                <a:latin typeface="+mn-lt"/>
                <a:ea typeface="+mn-ea"/>
                <a:cs typeface="+mn-cs"/>
              </a:rPr>
              <a:t>-приложение позволяет учитывать фактически затраченное рабочее время исполнителя на выполнение им функциональных обязанностей. При этом учет фактически затраченного рабочего времени ведется исполнителем самостоятельно путем заполнения электронной карты самофотографии рабочего дня (КСФ).</a:t>
            </a:r>
          </a:p>
          <a:p>
            <a:r>
              <a:rPr lang="ru-RU" sz="1200" kern="1200" dirty="0">
                <a:solidFill>
                  <a:schemeClr val="tx1"/>
                </a:solidFill>
                <a:effectLst/>
                <a:latin typeface="+mn-lt"/>
                <a:ea typeface="+mn-ea"/>
                <a:cs typeface="+mn-cs"/>
              </a:rPr>
              <a:t>В </a:t>
            </a:r>
            <a:r>
              <a:rPr lang="en-US" sz="1200" kern="1200" dirty="0">
                <a:solidFill>
                  <a:schemeClr val="tx1"/>
                </a:solidFill>
                <a:effectLst/>
                <a:latin typeface="+mn-lt"/>
                <a:ea typeface="+mn-ea"/>
                <a:cs typeface="+mn-cs"/>
              </a:rPr>
              <a:t>web</a:t>
            </a:r>
            <a:r>
              <a:rPr lang="ru-RU" sz="1200" kern="1200" dirty="0">
                <a:solidFill>
                  <a:schemeClr val="tx1"/>
                </a:solidFill>
                <a:effectLst/>
                <a:latin typeface="+mn-lt"/>
                <a:ea typeface="+mn-ea"/>
                <a:cs typeface="+mn-cs"/>
              </a:rPr>
              <a:t>-приложение вносятся нормируемые функции и работы. При заполнении КСФ также учитываются затраты времени на подготовительно-заключительную работу, отдых, личные надобности и обслуживание рабочего места, несвойственные функции и вынужденные простои. Исполнитель выбирает исполняемую функцию и/или работу из списка, а также указывает время начала и конца операции. </a:t>
            </a:r>
            <a:r>
              <a:rPr lang="en-US" sz="1200" kern="1200" dirty="0">
                <a:solidFill>
                  <a:schemeClr val="tx1"/>
                </a:solidFill>
                <a:effectLst/>
                <a:latin typeface="+mn-lt"/>
                <a:ea typeface="+mn-ea"/>
                <a:cs typeface="+mn-cs"/>
              </a:rPr>
              <a:t>Web</a:t>
            </a:r>
            <a:r>
              <a:rPr lang="ru-RU" sz="1200" kern="1200" dirty="0">
                <a:solidFill>
                  <a:schemeClr val="tx1"/>
                </a:solidFill>
                <a:effectLst/>
                <a:latin typeface="+mn-lt"/>
                <a:ea typeface="+mn-ea"/>
                <a:cs typeface="+mn-cs"/>
              </a:rPr>
              <a:t>-приложение также имеет функцию анализа затрат рабочего времени. Данные для углубленного анализа сгружаются в форме </a:t>
            </a:r>
            <a:r>
              <a:rPr lang="en-US" sz="1200" kern="1200" dirty="0">
                <a:solidFill>
                  <a:schemeClr val="tx1"/>
                </a:solidFill>
                <a:effectLst/>
                <a:latin typeface="+mn-lt"/>
                <a:ea typeface="+mn-ea"/>
                <a:cs typeface="+mn-cs"/>
              </a:rPr>
              <a:t>CSV </a:t>
            </a:r>
            <a:r>
              <a:rPr lang="ru-RU" sz="1200" kern="1200" dirty="0">
                <a:solidFill>
                  <a:schemeClr val="tx1"/>
                </a:solidFill>
                <a:effectLst/>
                <a:latin typeface="+mn-lt"/>
                <a:ea typeface="+mn-ea"/>
                <a:cs typeface="+mn-cs"/>
              </a:rPr>
              <a:t>файла.</a:t>
            </a:r>
          </a:p>
          <a:p>
            <a:r>
              <a:rPr lang="ru-RU" sz="1200" kern="1200" dirty="0">
                <a:solidFill>
                  <a:schemeClr val="tx1"/>
                </a:solidFill>
                <a:effectLst/>
                <a:latin typeface="+mn-lt"/>
                <a:ea typeface="+mn-ea"/>
                <a:cs typeface="+mn-cs"/>
              </a:rPr>
              <a:t>В период с 2018 по 2019 годы в фотохронометражных исследованиях с использованием этого </a:t>
            </a:r>
            <a:r>
              <a:rPr lang="en-US" sz="1200" kern="1200" dirty="0">
                <a:solidFill>
                  <a:schemeClr val="tx1"/>
                </a:solidFill>
                <a:effectLst/>
                <a:latin typeface="+mn-lt"/>
                <a:ea typeface="+mn-ea"/>
                <a:cs typeface="+mn-cs"/>
              </a:rPr>
              <a:t>web</a:t>
            </a:r>
            <a:r>
              <a:rPr lang="ru-RU" sz="1200" kern="1200" dirty="0">
                <a:solidFill>
                  <a:schemeClr val="tx1"/>
                </a:solidFill>
                <a:effectLst/>
                <a:latin typeface="+mn-lt"/>
                <a:ea typeface="+mn-ea"/>
                <a:cs typeface="+mn-cs"/>
              </a:rPr>
              <a:t>-приложения приняло участие 2000 государственных служащих, работающих в различных отраслях государственного управления.</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10</a:t>
            </a:fld>
            <a:endParaRPr lang="ru-RU"/>
          </a:p>
        </p:txBody>
      </p:sp>
    </p:spTree>
    <p:extLst>
      <p:ext uri="{BB962C8B-B14F-4D97-AF65-F5344CB8AC3E}">
        <p14:creationId xmlns:p14="http://schemas.microsoft.com/office/powerpoint/2010/main" val="134852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a:solidFill>
                  <a:schemeClr val="tx1"/>
                </a:solidFill>
                <a:effectLst/>
                <a:latin typeface="+mn-lt"/>
                <a:ea typeface="+mn-ea"/>
                <a:cs typeface="+mn-cs"/>
              </a:rPr>
              <a:t>«Функция анализа затрат рабочего времени </a:t>
            </a:r>
            <a:r>
              <a:rPr lang="en-US" sz="1200" kern="1200" dirty="0">
                <a:solidFill>
                  <a:schemeClr val="tx1"/>
                </a:solidFill>
                <a:effectLst/>
                <a:latin typeface="+mn-lt"/>
                <a:ea typeface="+mn-ea"/>
                <a:cs typeface="+mn-cs"/>
              </a:rPr>
              <a:t>web</a:t>
            </a:r>
            <a:r>
              <a:rPr lang="ru-RU" sz="1200" kern="1200" dirty="0">
                <a:solidFill>
                  <a:schemeClr val="tx1"/>
                </a:solidFill>
                <a:effectLst/>
                <a:latin typeface="+mn-lt"/>
                <a:ea typeface="+mn-ea"/>
                <a:cs typeface="+mn-cs"/>
              </a:rPr>
              <a:t>-приложения: структура затрат рабочего времени»</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11</a:t>
            </a:fld>
            <a:endParaRPr lang="ru-RU"/>
          </a:p>
        </p:txBody>
      </p:sp>
    </p:spTree>
    <p:extLst>
      <p:ext uri="{BB962C8B-B14F-4D97-AF65-F5344CB8AC3E}">
        <p14:creationId xmlns:p14="http://schemas.microsoft.com/office/powerpoint/2010/main" val="1563289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Помимо сбора данных о затратах рабочего времени для разработки нормативов по труду важно также использовать иные официальные и ведомственные статистические данные. При разработке нормативов по труду в системе государственной службы основными источниками статистических данных являются:</a:t>
            </a:r>
          </a:p>
          <a:p>
            <a:r>
              <a:rPr lang="ru-RU" sz="1200" kern="1200" dirty="0">
                <a:solidFill>
                  <a:schemeClr val="tx1"/>
                </a:solidFill>
                <a:effectLst/>
                <a:latin typeface="+mn-lt"/>
                <a:ea typeface="+mn-ea"/>
                <a:cs typeface="+mn-cs"/>
              </a:rPr>
              <a:t>- сайт Комитета по статистике МНЭ РК;</a:t>
            </a:r>
          </a:p>
          <a:p>
            <a:r>
              <a:rPr lang="ru-RU" sz="1200" kern="1200" dirty="0">
                <a:solidFill>
                  <a:schemeClr val="tx1"/>
                </a:solidFill>
                <a:effectLst/>
                <a:latin typeface="+mn-lt"/>
                <a:ea typeface="+mn-ea"/>
                <a:cs typeface="+mn-cs"/>
              </a:rPr>
              <a:t>- сайт Комитета правовой статистики ГП РК;</a:t>
            </a:r>
          </a:p>
          <a:p>
            <a:r>
              <a:rPr lang="ru-RU" sz="1200" kern="1200" dirty="0">
                <a:solidFill>
                  <a:schemeClr val="tx1"/>
                </a:solidFill>
                <a:effectLst/>
                <a:latin typeface="+mn-lt"/>
                <a:ea typeface="+mn-ea"/>
                <a:cs typeface="+mn-cs"/>
              </a:rPr>
              <a:t>- сайт государственных закупок;</a:t>
            </a:r>
          </a:p>
          <a:p>
            <a:r>
              <a:rPr lang="ru-RU" sz="1200" kern="1200" dirty="0">
                <a:solidFill>
                  <a:schemeClr val="tx1"/>
                </a:solidFill>
                <a:effectLst/>
                <a:latin typeface="+mn-lt"/>
                <a:ea typeface="+mn-ea"/>
                <a:cs typeface="+mn-cs"/>
              </a:rPr>
              <a:t>- сайт Комитета государственных доходов МФ РК;</a:t>
            </a:r>
          </a:p>
          <a:p>
            <a:r>
              <a:rPr lang="ru-RU" sz="1200" kern="1200" dirty="0">
                <a:solidFill>
                  <a:schemeClr val="tx1"/>
                </a:solidFill>
                <a:effectLst/>
                <a:latin typeface="+mn-lt"/>
                <a:ea typeface="+mn-ea"/>
                <a:cs typeface="+mn-cs"/>
              </a:rPr>
              <a:t>- сайт Верховного суда Республики Казахстан;</a:t>
            </a:r>
          </a:p>
          <a:p>
            <a:r>
              <a:rPr lang="ru-RU" sz="1200" kern="1200" dirty="0">
                <a:solidFill>
                  <a:schemeClr val="tx1"/>
                </a:solidFill>
                <a:effectLst/>
                <a:latin typeface="+mn-lt"/>
                <a:ea typeface="+mn-ea"/>
                <a:cs typeface="+mn-cs"/>
              </a:rPr>
              <a:t>- сайт </a:t>
            </a:r>
            <a:r>
              <a:rPr lang="en-US" sz="1200" kern="1200" dirty="0" err="1">
                <a:solidFill>
                  <a:schemeClr val="tx1"/>
                </a:solidFill>
                <a:effectLst/>
                <a:latin typeface="+mn-lt"/>
                <a:ea typeface="+mn-ea"/>
                <a:cs typeface="+mn-cs"/>
              </a:rPr>
              <a:t>eGov</a:t>
            </a:r>
            <a:r>
              <a:rPr lang="ru-RU"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kz</a:t>
            </a:r>
            <a:r>
              <a:rPr lang="ru-RU" sz="1200" kern="1200" dirty="0">
                <a:solidFill>
                  <a:schemeClr val="tx1"/>
                </a:solidFill>
                <a:effectLst/>
                <a:latin typeface="+mn-lt"/>
                <a:ea typeface="+mn-ea"/>
                <a:cs typeface="+mn-cs"/>
              </a:rPr>
              <a:t>;</a:t>
            </a:r>
          </a:p>
          <a:p>
            <a:r>
              <a:rPr lang="ru-RU" sz="1200" kern="1200" dirty="0">
                <a:solidFill>
                  <a:schemeClr val="tx1"/>
                </a:solidFill>
                <a:effectLst/>
                <a:latin typeface="+mn-lt"/>
                <a:ea typeface="+mn-ea"/>
                <a:cs typeface="+mn-cs"/>
              </a:rPr>
              <a:t>- официальные сайты центральных государственных органов;</a:t>
            </a:r>
          </a:p>
          <a:p>
            <a:r>
              <a:rPr lang="ru-RU" sz="1200" kern="1200" dirty="0">
                <a:solidFill>
                  <a:schemeClr val="tx1"/>
                </a:solidFill>
                <a:effectLst/>
                <a:latin typeface="+mn-lt"/>
                <a:ea typeface="+mn-ea"/>
                <a:cs typeface="+mn-cs"/>
              </a:rPr>
              <a:t>- сайты местных исполнительных органов;</a:t>
            </a:r>
          </a:p>
          <a:p>
            <a:r>
              <a:rPr lang="ru-RU" sz="1200" kern="1200" dirty="0">
                <a:solidFill>
                  <a:schemeClr val="tx1"/>
                </a:solidFill>
                <a:effectLst/>
                <a:latin typeface="+mn-lt"/>
                <a:ea typeface="+mn-ea"/>
                <a:cs typeface="+mn-cs"/>
              </a:rPr>
              <a:t>- ведомственная статистика государственных органов.</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12</a:t>
            </a:fld>
            <a:endParaRPr lang="ru-RU"/>
          </a:p>
        </p:txBody>
      </p:sp>
    </p:spTree>
    <p:extLst>
      <p:ext uri="{BB962C8B-B14F-4D97-AF65-F5344CB8AC3E}">
        <p14:creationId xmlns:p14="http://schemas.microsoft.com/office/powerpoint/2010/main" val="3943325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Кроме указанных источников полезно также использовать выгрузки данных из информационных систем государственных органов:</a:t>
            </a:r>
          </a:p>
          <a:p>
            <a:r>
              <a:rPr lang="ru-RU" sz="1200" kern="1200" dirty="0">
                <a:solidFill>
                  <a:schemeClr val="tx1"/>
                </a:solidFill>
                <a:effectLst/>
                <a:latin typeface="+mn-lt"/>
                <a:ea typeface="+mn-ea"/>
                <a:cs typeface="+mn-cs"/>
              </a:rPr>
              <a:t>- системы электронного документооборота;</a:t>
            </a:r>
          </a:p>
          <a:p>
            <a:r>
              <a:rPr lang="ru-RU" sz="1200" kern="1200" dirty="0">
                <a:solidFill>
                  <a:schemeClr val="tx1"/>
                </a:solidFill>
                <a:effectLst/>
                <a:latin typeface="+mn-lt"/>
                <a:ea typeface="+mn-ea"/>
                <a:cs typeface="+mn-cs"/>
              </a:rPr>
              <a:t>- системы контроля управления доступом (СКУД);</a:t>
            </a:r>
          </a:p>
          <a:p>
            <a:r>
              <a:rPr lang="ru-RU"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ERP</a:t>
            </a:r>
            <a:r>
              <a:rPr lang="ru-RU" sz="1200" kern="1200" dirty="0">
                <a:solidFill>
                  <a:schemeClr val="tx1"/>
                </a:solidFill>
                <a:effectLst/>
                <a:latin typeface="+mn-lt"/>
                <a:ea typeface="+mn-ea"/>
                <a:cs typeface="+mn-cs"/>
              </a:rPr>
              <a:t> - системы;</a:t>
            </a:r>
          </a:p>
          <a:p>
            <a:r>
              <a:rPr lang="ru-RU" sz="1200" kern="1200" dirty="0">
                <a:solidFill>
                  <a:schemeClr val="tx1"/>
                </a:solidFill>
                <a:effectLst/>
                <a:latin typeface="+mn-lt"/>
                <a:ea typeface="+mn-ea"/>
                <a:cs typeface="+mn-cs"/>
              </a:rPr>
              <a:t>- любые другие информационные системы.</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13</a:t>
            </a:fld>
            <a:endParaRPr lang="ru-RU"/>
          </a:p>
        </p:txBody>
      </p:sp>
    </p:spTree>
    <p:extLst>
      <p:ext uri="{BB962C8B-B14F-4D97-AF65-F5344CB8AC3E}">
        <p14:creationId xmlns:p14="http://schemas.microsoft.com/office/powerpoint/2010/main" val="525165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Сам процесс сбора и обработки данных включает в себя следующие стадии:</a:t>
            </a:r>
          </a:p>
          <a:p>
            <a:r>
              <a:rPr lang="ru-RU" sz="1200" kern="1200" dirty="0">
                <a:solidFill>
                  <a:schemeClr val="tx1"/>
                </a:solidFill>
                <a:effectLst/>
                <a:latin typeface="+mn-lt"/>
                <a:ea typeface="+mn-ea"/>
                <a:cs typeface="+mn-cs"/>
              </a:rPr>
              <a:t>- поиск информации;</a:t>
            </a:r>
          </a:p>
          <a:p>
            <a:r>
              <a:rPr lang="ru-RU" sz="1200" kern="1200" dirty="0">
                <a:solidFill>
                  <a:schemeClr val="tx1"/>
                </a:solidFill>
                <a:effectLst/>
                <a:latin typeface="+mn-lt"/>
                <a:ea typeface="+mn-ea"/>
                <a:cs typeface="+mn-cs"/>
              </a:rPr>
              <a:t>- нормализация (приведение данных, представленных в разных форматах, в единый однородный формат);</a:t>
            </a:r>
          </a:p>
          <a:p>
            <a:r>
              <a:rPr lang="ru-RU" sz="1200" kern="1200" dirty="0">
                <a:solidFill>
                  <a:schemeClr val="tx1"/>
                </a:solidFill>
                <a:effectLst/>
                <a:latin typeface="+mn-lt"/>
                <a:ea typeface="+mn-ea"/>
                <a:cs typeface="+mn-cs"/>
              </a:rPr>
              <a:t>- систематизация (кластеризация, упорядочивание) данных;</a:t>
            </a:r>
          </a:p>
          <a:p>
            <a:r>
              <a:rPr lang="ru-RU" sz="1200" kern="1200" dirty="0">
                <a:solidFill>
                  <a:schemeClr val="tx1"/>
                </a:solidFill>
                <a:effectLst/>
                <a:latin typeface="+mn-lt"/>
                <a:ea typeface="+mn-ea"/>
                <a:cs typeface="+mn-cs"/>
              </a:rPr>
              <a:t>- структуризация (создание связанных статистических баз данных).</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14</a:t>
            </a:fld>
            <a:endParaRPr lang="ru-RU"/>
          </a:p>
        </p:txBody>
      </p:sp>
    </p:spTree>
    <p:extLst>
      <p:ext uri="{BB962C8B-B14F-4D97-AF65-F5344CB8AC3E}">
        <p14:creationId xmlns:p14="http://schemas.microsoft.com/office/powerpoint/2010/main" val="2237079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Для ускорения обработки большого числа данных специалистами Центра разрабатываются макросы в </a:t>
            </a:r>
            <a:r>
              <a:rPr lang="en-US" sz="1200" kern="1200" dirty="0">
                <a:solidFill>
                  <a:schemeClr val="tx1"/>
                </a:solidFill>
                <a:effectLst/>
                <a:latin typeface="+mn-lt"/>
                <a:ea typeface="+mn-ea"/>
                <a:cs typeface="+mn-cs"/>
              </a:rPr>
              <a:t>Visual Basic </a:t>
            </a:r>
            <a:r>
              <a:rPr lang="ru-RU" sz="1200" kern="1200" dirty="0">
                <a:solidFill>
                  <a:schemeClr val="tx1"/>
                </a:solidFill>
                <a:effectLst/>
                <a:latin typeface="+mn-lt"/>
                <a:ea typeface="+mn-ea"/>
                <a:cs typeface="+mn-cs"/>
              </a:rPr>
              <a:t>для автоматизации вычислений в </a:t>
            </a:r>
            <a:r>
              <a:rPr lang="en-US" sz="1200" kern="1200" dirty="0">
                <a:solidFill>
                  <a:schemeClr val="tx1"/>
                </a:solidFill>
                <a:effectLst/>
                <a:latin typeface="+mn-lt"/>
                <a:ea typeface="+mn-ea"/>
                <a:cs typeface="+mn-cs"/>
              </a:rPr>
              <a:t>Excel</a:t>
            </a:r>
            <a:r>
              <a:rPr lang="ru-RU" sz="1200" kern="1200" dirty="0">
                <a:solidFill>
                  <a:schemeClr val="tx1"/>
                </a:solidFill>
                <a:effectLst/>
                <a:latin typeface="+mn-lt"/>
                <a:ea typeface="+mn-ea"/>
                <a:cs typeface="+mn-cs"/>
              </a:rPr>
              <a:t>, а также широко используются запросы на языке </a:t>
            </a:r>
            <a:r>
              <a:rPr lang="en-US" sz="1200" kern="1200" dirty="0">
                <a:solidFill>
                  <a:schemeClr val="tx1"/>
                </a:solidFill>
                <a:effectLst/>
                <a:latin typeface="+mn-lt"/>
                <a:ea typeface="+mn-ea"/>
                <a:cs typeface="+mn-cs"/>
              </a:rPr>
              <a:t>SQL</a:t>
            </a:r>
            <a:r>
              <a:rPr lang="ru-RU" sz="1200" kern="1200" dirty="0">
                <a:solidFill>
                  <a:schemeClr val="tx1"/>
                </a:solidFill>
                <a:effectLst/>
                <a:latin typeface="+mn-lt"/>
                <a:ea typeface="+mn-ea"/>
                <a:cs typeface="+mn-cs"/>
              </a:rPr>
              <a:t>.</a:t>
            </a:r>
          </a:p>
          <a:p>
            <a:r>
              <a:rPr lang="ru-RU" sz="1200" kern="1200" dirty="0">
                <a:solidFill>
                  <a:schemeClr val="tx1"/>
                </a:solidFill>
                <a:effectLst/>
                <a:latin typeface="+mn-lt"/>
                <a:ea typeface="+mn-ea"/>
                <a:cs typeface="+mn-cs"/>
              </a:rPr>
              <a:t>Написание макросов в </a:t>
            </a:r>
            <a:r>
              <a:rPr lang="en-US" sz="1200" kern="1200" dirty="0">
                <a:solidFill>
                  <a:schemeClr val="tx1"/>
                </a:solidFill>
                <a:effectLst/>
                <a:latin typeface="+mn-lt"/>
                <a:ea typeface="+mn-ea"/>
                <a:cs typeface="+mn-cs"/>
              </a:rPr>
              <a:t>Visual Basic </a:t>
            </a:r>
            <a:r>
              <a:rPr lang="ru-RU" sz="1200" kern="1200" dirty="0">
                <a:solidFill>
                  <a:schemeClr val="tx1"/>
                </a:solidFill>
                <a:effectLst/>
                <a:latin typeface="+mn-lt"/>
                <a:ea typeface="+mn-ea"/>
                <a:cs typeface="+mn-cs"/>
              </a:rPr>
              <a:t>помогают решать следующие задачи:</a:t>
            </a:r>
          </a:p>
          <a:p>
            <a:r>
              <a:rPr lang="ru-RU" sz="1200" kern="1200" dirty="0">
                <a:solidFill>
                  <a:schemeClr val="tx1"/>
                </a:solidFill>
                <a:effectLst/>
                <a:latin typeface="+mn-lt"/>
                <a:ea typeface="+mn-ea"/>
                <a:cs typeface="+mn-cs"/>
              </a:rPr>
              <a:t>- автоматизация сбора релевантных участков информации из многих </a:t>
            </a:r>
            <a:r>
              <a:rPr lang="en-US" sz="1200" kern="1200" dirty="0">
                <a:solidFill>
                  <a:schemeClr val="tx1"/>
                </a:solidFill>
                <a:effectLst/>
                <a:latin typeface="+mn-lt"/>
                <a:ea typeface="+mn-ea"/>
                <a:cs typeface="+mn-cs"/>
              </a:rPr>
              <a:t>Excel</a:t>
            </a:r>
            <a:r>
              <a:rPr lang="ru-RU" sz="1200" kern="1200" dirty="0">
                <a:solidFill>
                  <a:schemeClr val="tx1"/>
                </a:solidFill>
                <a:effectLst/>
                <a:latin typeface="+mn-lt"/>
                <a:ea typeface="+mn-ea"/>
                <a:cs typeface="+mn-cs"/>
              </a:rPr>
              <a:t>-файлов в один;</a:t>
            </a:r>
          </a:p>
          <a:p>
            <a:r>
              <a:rPr lang="ru-RU" sz="1200" kern="1200" dirty="0">
                <a:solidFill>
                  <a:schemeClr val="tx1"/>
                </a:solidFill>
                <a:effectLst/>
                <a:latin typeface="+mn-lt"/>
                <a:ea typeface="+mn-ea"/>
                <a:cs typeface="+mn-cs"/>
              </a:rPr>
              <a:t>- автоматизация нормализации и систематизации данных;</a:t>
            </a:r>
          </a:p>
          <a:p>
            <a:r>
              <a:rPr lang="ru-RU" sz="1200" kern="1200" dirty="0">
                <a:solidFill>
                  <a:schemeClr val="tx1"/>
                </a:solidFill>
                <a:effectLst/>
                <a:latin typeface="+mn-lt"/>
                <a:ea typeface="+mn-ea"/>
                <a:cs typeface="+mn-cs"/>
              </a:rPr>
              <a:t>- преобразование многомерных табличных данных в массивы данных, пригодных для дальнейшего анализа в сводных таблицах </a:t>
            </a:r>
            <a:r>
              <a:rPr lang="en-US" sz="1200" kern="1200" dirty="0">
                <a:solidFill>
                  <a:schemeClr val="tx1"/>
                </a:solidFill>
                <a:effectLst/>
                <a:latin typeface="+mn-lt"/>
                <a:ea typeface="+mn-ea"/>
                <a:cs typeface="+mn-cs"/>
              </a:rPr>
              <a:t>Excel</a:t>
            </a:r>
            <a:r>
              <a:rPr lang="ru-RU" sz="1200" kern="1200" dirty="0">
                <a:solidFill>
                  <a:schemeClr val="tx1"/>
                </a:solidFill>
                <a:effectLst/>
                <a:latin typeface="+mn-lt"/>
                <a:ea typeface="+mn-ea"/>
                <a:cs typeface="+mn-cs"/>
              </a:rPr>
              <a:t>, приложении </a:t>
            </a:r>
            <a:r>
              <a:rPr lang="en-US" sz="1200" kern="1200" dirty="0">
                <a:solidFill>
                  <a:schemeClr val="tx1"/>
                </a:solidFill>
                <a:effectLst/>
                <a:latin typeface="+mn-lt"/>
                <a:ea typeface="+mn-ea"/>
                <a:cs typeface="+mn-cs"/>
              </a:rPr>
              <a:t>Access</a:t>
            </a:r>
            <a:r>
              <a:rPr lang="ru-RU" sz="1200" kern="1200" dirty="0">
                <a:solidFill>
                  <a:schemeClr val="tx1"/>
                </a:solidFill>
                <a:effectLst/>
                <a:latin typeface="+mn-lt"/>
                <a:ea typeface="+mn-ea"/>
                <a:cs typeface="+mn-cs"/>
              </a:rPr>
              <a:t> и в других аналитических приложениях.</a:t>
            </a:r>
          </a:p>
          <a:p>
            <a:r>
              <a:rPr lang="ru-RU" sz="1200" kern="1200" dirty="0">
                <a:solidFill>
                  <a:schemeClr val="tx1"/>
                </a:solidFill>
                <a:effectLst/>
                <a:latin typeface="+mn-lt"/>
                <a:ea typeface="+mn-ea"/>
                <a:cs typeface="+mn-cs"/>
              </a:rPr>
              <a:t>Пользуясь всеми перечисленными выше методами, в 2019 году сотрудникам Центра удалось при помощи данных методов создать уникальную базу данных организаций, подведомственных местным исполнительным органам, которая содержит в себе следующие виды информации:</a:t>
            </a:r>
          </a:p>
          <a:p>
            <a:r>
              <a:rPr lang="ru-RU" sz="1200" kern="1200" dirty="0">
                <a:solidFill>
                  <a:schemeClr val="tx1"/>
                </a:solidFill>
                <a:effectLst/>
                <a:latin typeface="+mn-lt"/>
                <a:ea typeface="+mn-ea"/>
                <a:cs typeface="+mn-cs"/>
              </a:rPr>
              <a:t>- Реквизиты организации (БИН, название, адрес и </a:t>
            </a:r>
            <a:r>
              <a:rPr lang="ru-RU" sz="1200" kern="1200" dirty="0" err="1">
                <a:solidFill>
                  <a:schemeClr val="tx1"/>
                </a:solidFill>
                <a:effectLst/>
                <a:latin typeface="+mn-lt"/>
                <a:ea typeface="+mn-ea"/>
                <a:cs typeface="+mn-cs"/>
              </a:rPr>
              <a:t>т.д</a:t>
            </a:r>
            <a:r>
              <a:rPr lang="ru-RU" sz="1200" kern="1200" dirty="0">
                <a:solidFill>
                  <a:schemeClr val="tx1"/>
                </a:solidFill>
                <a:effectLst/>
                <a:latin typeface="+mn-lt"/>
                <a:ea typeface="+mn-ea"/>
                <a:cs typeface="+mn-cs"/>
              </a:rPr>
              <a:t>);</a:t>
            </a:r>
          </a:p>
          <a:p>
            <a:r>
              <a:rPr lang="ru-RU" sz="1200" kern="1200" dirty="0">
                <a:solidFill>
                  <a:schemeClr val="tx1"/>
                </a:solidFill>
                <a:effectLst/>
                <a:latin typeface="+mn-lt"/>
                <a:ea typeface="+mn-ea"/>
                <a:cs typeface="+mn-cs"/>
              </a:rPr>
              <a:t>- Отрасль и подведомственность организации;</a:t>
            </a:r>
          </a:p>
          <a:p>
            <a:r>
              <a:rPr lang="ru-RU" sz="1200" kern="1200" dirty="0">
                <a:solidFill>
                  <a:schemeClr val="tx1"/>
                </a:solidFill>
                <a:effectLst/>
                <a:latin typeface="+mn-lt"/>
                <a:ea typeface="+mn-ea"/>
                <a:cs typeface="+mn-cs"/>
              </a:rPr>
              <a:t>- Тип организации;</a:t>
            </a:r>
          </a:p>
          <a:p>
            <a:r>
              <a:rPr lang="ru-RU" sz="1200" kern="1200" dirty="0">
                <a:solidFill>
                  <a:schemeClr val="tx1"/>
                </a:solidFill>
                <a:effectLst/>
                <a:latin typeface="+mn-lt"/>
                <a:ea typeface="+mn-ea"/>
                <a:cs typeface="+mn-cs"/>
              </a:rPr>
              <a:t>- Примерная численность организации;</a:t>
            </a:r>
          </a:p>
          <a:p>
            <a:r>
              <a:rPr lang="ru-RU" sz="1200" kern="1200" dirty="0">
                <a:solidFill>
                  <a:schemeClr val="tx1"/>
                </a:solidFill>
                <a:effectLst/>
                <a:latin typeface="+mn-lt"/>
                <a:ea typeface="+mn-ea"/>
                <a:cs typeface="+mn-cs"/>
              </a:rPr>
              <a:t>- Размер налоговых отчислений;</a:t>
            </a:r>
          </a:p>
          <a:p>
            <a:r>
              <a:rPr lang="ru-RU" sz="1200" kern="1200" dirty="0">
                <a:solidFill>
                  <a:schemeClr val="tx1"/>
                </a:solidFill>
                <a:effectLst/>
                <a:latin typeface="+mn-lt"/>
                <a:ea typeface="+mn-ea"/>
                <a:cs typeface="+mn-cs"/>
              </a:rPr>
              <a:t>- Объемы государственных закупок.</a:t>
            </a:r>
          </a:p>
          <a:p>
            <a:r>
              <a:rPr lang="ru-RU" sz="1200" kern="1200" dirty="0">
                <a:solidFill>
                  <a:schemeClr val="tx1"/>
                </a:solidFill>
                <a:effectLst/>
                <a:latin typeface="+mn-lt"/>
                <a:ea typeface="+mn-ea"/>
                <a:cs typeface="+mn-cs"/>
              </a:rPr>
              <a:t>Полученные структурированные базы статистических данных в дальнейшем очень облегчают процесс аналитических исследований.</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15</a:t>
            </a:fld>
            <a:endParaRPr lang="ru-RU"/>
          </a:p>
        </p:txBody>
      </p:sp>
    </p:spTree>
    <p:extLst>
      <p:ext uri="{BB962C8B-B14F-4D97-AF65-F5344CB8AC3E}">
        <p14:creationId xmlns:p14="http://schemas.microsoft.com/office/powerpoint/2010/main" val="970074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На основе данных, собранных на этапе количественных исследований, производится поэлементный расчет трудоемкости выполняемых исполнителями функций и работ, а также создается аналитическая база для расчёта:</a:t>
            </a:r>
          </a:p>
          <a:p>
            <a:r>
              <a:rPr lang="ru-RU" sz="1200" kern="1200" dirty="0">
                <a:solidFill>
                  <a:schemeClr val="tx1"/>
                </a:solidFill>
                <a:effectLst/>
                <a:latin typeface="+mn-lt"/>
                <a:ea typeface="+mn-ea"/>
                <a:cs typeface="+mn-cs"/>
              </a:rPr>
              <a:t>- структуры затрат рабочего времени;</a:t>
            </a:r>
          </a:p>
          <a:p>
            <a:r>
              <a:rPr lang="ru-RU" sz="1200" kern="1200" dirty="0">
                <a:solidFill>
                  <a:schemeClr val="tx1"/>
                </a:solidFill>
                <a:effectLst/>
                <a:latin typeface="+mn-lt"/>
                <a:ea typeface="+mn-ea"/>
                <a:cs typeface="+mn-cs"/>
              </a:rPr>
              <a:t>- матриц функций;</a:t>
            </a:r>
          </a:p>
          <a:p>
            <a:r>
              <a:rPr lang="ru-RU" sz="1200" kern="1200" dirty="0">
                <a:solidFill>
                  <a:schemeClr val="tx1"/>
                </a:solidFill>
                <a:effectLst/>
                <a:latin typeface="+mn-lt"/>
                <a:ea typeface="+mn-ea"/>
                <a:cs typeface="+mn-cs"/>
              </a:rPr>
              <a:t>- трудоемкости выполнения нормированных заданий;</a:t>
            </a:r>
          </a:p>
          <a:p>
            <a:r>
              <a:rPr lang="ru-RU" sz="1200" kern="1200" dirty="0">
                <a:solidFill>
                  <a:schemeClr val="tx1"/>
                </a:solidFill>
                <a:effectLst/>
                <a:latin typeface="+mn-lt"/>
                <a:ea typeface="+mn-ea"/>
                <a:cs typeface="+mn-cs"/>
              </a:rPr>
              <a:t>- норм времени (выработки, нагрузки);</a:t>
            </a:r>
          </a:p>
          <a:p>
            <a:r>
              <a:rPr lang="ru-RU" sz="1200" kern="1200" dirty="0">
                <a:solidFill>
                  <a:schemeClr val="tx1"/>
                </a:solidFill>
                <a:effectLst/>
                <a:latin typeface="+mn-lt"/>
                <a:ea typeface="+mn-ea"/>
                <a:cs typeface="+mn-cs"/>
              </a:rPr>
              <a:t>- нормативов численности.</a:t>
            </a:r>
          </a:p>
          <a:p>
            <a:r>
              <a:rPr lang="ru-RU" sz="1200" kern="1200" dirty="0">
                <a:solidFill>
                  <a:schemeClr val="tx1"/>
                </a:solidFill>
                <a:effectLst/>
                <a:latin typeface="+mn-lt"/>
                <a:ea typeface="+mn-ea"/>
                <a:cs typeface="+mn-cs"/>
              </a:rPr>
              <a:t>Процесс аналитических исследований при расчете нормативов по труду можно разделить на следующие стадии:</a:t>
            </a:r>
          </a:p>
          <a:p>
            <a:r>
              <a:rPr lang="ru-RU" sz="1200" kern="1200" dirty="0">
                <a:solidFill>
                  <a:schemeClr val="tx1"/>
                </a:solidFill>
                <a:effectLst/>
                <a:latin typeface="+mn-lt"/>
                <a:ea typeface="+mn-ea"/>
                <a:cs typeface="+mn-cs"/>
              </a:rPr>
              <a:t>- анализ структуры затрат рабочего времени и выявление наиболее существенных факторов </a:t>
            </a:r>
            <a:r>
              <a:rPr lang="ru-RU" sz="1200" kern="1200" dirty="0" err="1">
                <a:solidFill>
                  <a:schemeClr val="tx1"/>
                </a:solidFill>
                <a:effectLst/>
                <a:latin typeface="+mn-lt"/>
                <a:ea typeface="+mn-ea"/>
                <a:cs typeface="+mn-cs"/>
              </a:rPr>
              <a:t>нормообразования</a:t>
            </a:r>
            <a:r>
              <a:rPr lang="ru-RU" sz="1200" kern="1200" dirty="0">
                <a:solidFill>
                  <a:schemeClr val="tx1"/>
                </a:solidFill>
                <a:effectLst/>
                <a:latin typeface="+mn-lt"/>
                <a:ea typeface="+mn-ea"/>
                <a:cs typeface="+mn-cs"/>
              </a:rPr>
              <a:t>;</a:t>
            </a:r>
          </a:p>
          <a:p>
            <a:r>
              <a:rPr lang="ru-RU" sz="1200" kern="1200" dirty="0">
                <a:solidFill>
                  <a:schemeClr val="tx1"/>
                </a:solidFill>
                <a:effectLst/>
                <a:latin typeface="+mn-lt"/>
                <a:ea typeface="+mn-ea"/>
                <a:cs typeface="+mn-cs"/>
              </a:rPr>
              <a:t>- расчет трудоемкости элементов труда (функций, работ или операций);</a:t>
            </a:r>
          </a:p>
          <a:p>
            <a:r>
              <a:rPr lang="ru-RU" sz="1200" kern="1200" dirty="0">
                <a:solidFill>
                  <a:schemeClr val="tx1"/>
                </a:solidFill>
                <a:effectLst/>
                <a:latin typeface="+mn-lt"/>
                <a:ea typeface="+mn-ea"/>
                <a:cs typeface="+mn-cs"/>
              </a:rPr>
              <a:t>- расчет норм времени и/или матриц функций;</a:t>
            </a:r>
          </a:p>
          <a:p>
            <a:r>
              <a:rPr lang="ru-RU" sz="1200" kern="1200" dirty="0">
                <a:solidFill>
                  <a:schemeClr val="tx1"/>
                </a:solidFill>
                <a:effectLst/>
                <a:latin typeface="+mn-lt"/>
                <a:ea typeface="+mn-ea"/>
                <a:cs typeface="+mn-cs"/>
              </a:rPr>
              <a:t>- расчет нормативов численности или нагрузки.</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16</a:t>
            </a:fld>
            <a:endParaRPr lang="ru-RU"/>
          </a:p>
        </p:txBody>
      </p:sp>
    </p:spTree>
    <p:extLst>
      <p:ext uri="{BB962C8B-B14F-4D97-AF65-F5344CB8AC3E}">
        <p14:creationId xmlns:p14="http://schemas.microsoft.com/office/powerpoint/2010/main" val="3003273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При определении трудоемкости элементов труда производится статистический анализ выборки. Ниже приведен пример расчета трудоемкости рассмотрения пакета документов при оказании государственной услуги.</a:t>
            </a:r>
          </a:p>
          <a:p>
            <a:endParaRPr lang="ru-RU" dirty="0"/>
          </a:p>
          <a:p>
            <a:r>
              <a:rPr lang="ru-RU" sz="1200" kern="1200" dirty="0">
                <a:solidFill>
                  <a:schemeClr val="tx1"/>
                </a:solidFill>
                <a:effectLst/>
                <a:latin typeface="+mn-lt"/>
                <a:ea typeface="+mn-ea"/>
                <a:cs typeface="+mn-cs"/>
              </a:rPr>
              <a:t>В вышеприведенном примере статистическое распределение выборки не является нормальным, поэтому определять трудоемкость данного элемента труда путем усреднения выборки не допускается. Однако статистическое распределение оригинальной выборки при помощи методов статистического моделирования можно представить в виде суммы четырех разных нормальных распределений. Поэтому норму времени необходимо дифференцировать по категориям сложности. В данном случае каждому из четырех составных нормальных распределений будет соответствовать свое среднее значение трудоемкости.</a:t>
            </a:r>
          </a:p>
          <a:p>
            <a:r>
              <a:rPr lang="ru-RU" sz="1200" kern="1200" dirty="0">
                <a:solidFill>
                  <a:schemeClr val="tx1"/>
                </a:solidFill>
                <a:effectLst/>
                <a:latin typeface="+mn-lt"/>
                <a:ea typeface="+mn-ea"/>
                <a:cs typeface="+mn-cs"/>
              </a:rPr>
              <a:t> </a:t>
            </a:r>
          </a:p>
          <a:p>
            <a:r>
              <a:rPr lang="ru-RU" sz="1200" kern="1200" dirty="0">
                <a:solidFill>
                  <a:schemeClr val="tx1"/>
                </a:solidFill>
                <a:effectLst/>
                <a:latin typeface="+mn-lt"/>
                <a:ea typeface="+mn-ea"/>
                <a:cs typeface="+mn-cs"/>
              </a:rPr>
              <a:t>Таблица 3.3: «Трудоемкость рассмотрения пакета документов при оказании государственной услуги»</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17</a:t>
            </a:fld>
            <a:endParaRPr lang="ru-RU"/>
          </a:p>
        </p:txBody>
      </p:sp>
    </p:spTree>
    <p:extLst>
      <p:ext uri="{BB962C8B-B14F-4D97-AF65-F5344CB8AC3E}">
        <p14:creationId xmlns:p14="http://schemas.microsoft.com/office/powerpoint/2010/main" val="31416537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Обладая качественными данными количественных исследований при нормировании численности государственных органов целесообразно разрабатывать дифференцированные нормы времени. </a:t>
            </a:r>
          </a:p>
          <a:p>
            <a:endParaRPr lang="ru-RU" dirty="0"/>
          </a:p>
          <a:p>
            <a:r>
              <a:rPr lang="ru-RU" dirty="0"/>
              <a:t>Таблица 3.4: «Примеры наиболее типичных норм времени в системе государственной службы»</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18</a:t>
            </a:fld>
            <a:endParaRPr lang="ru-RU"/>
          </a:p>
        </p:txBody>
      </p:sp>
    </p:spTree>
    <p:extLst>
      <p:ext uri="{BB962C8B-B14F-4D97-AF65-F5344CB8AC3E}">
        <p14:creationId xmlns:p14="http://schemas.microsoft.com/office/powerpoint/2010/main" val="2120285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В настоящее время развитие информационных технологий позволяет использовать в нормировании труда и более технологичные методы анализа данных. В последнее время в сфере информационных технологий машинное обучение получило очень большое распространение. В интернете машинное обучение имеет следующее определение: «Обучение по прецедентам, или индуктивное обучение, основанное на выявлении эмпирических закономерностей в данных».</a:t>
            </a:r>
          </a:p>
          <a:p>
            <a:endParaRPr lang="ru-RU" dirty="0"/>
          </a:p>
          <a:p>
            <a:r>
              <a:rPr lang="ru-RU" dirty="0"/>
              <a:t>В этой части презентации остановимся на одном из примеров использования машинного обучения в нормировании труда. А именно при расчете нормативов численности государственных органов для определения зависимости численности государственных служащих от социально-экономических показателей отрасли машинное обучение можно использовать как инструмент для многомерной аппроксимации.</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19</a:t>
            </a:fld>
            <a:endParaRPr lang="ru-RU"/>
          </a:p>
        </p:txBody>
      </p:sp>
    </p:spTree>
    <p:extLst>
      <p:ext uri="{BB962C8B-B14F-4D97-AF65-F5344CB8AC3E}">
        <p14:creationId xmlns:p14="http://schemas.microsoft.com/office/powerpoint/2010/main" val="2294438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Процесс разработки норм и нормативов по труду можно разделить на три больших этапа:</a:t>
            </a:r>
          </a:p>
          <a:p>
            <a:r>
              <a:rPr lang="ru-RU" sz="1200" kern="1200" dirty="0">
                <a:solidFill>
                  <a:schemeClr val="tx1"/>
                </a:solidFill>
                <a:effectLst/>
                <a:latin typeface="+mn-lt"/>
                <a:ea typeface="+mn-ea"/>
                <a:cs typeface="+mn-cs"/>
              </a:rPr>
              <a:t>- Разработка рабочей методики (качественные исследования);</a:t>
            </a:r>
          </a:p>
          <a:p>
            <a:r>
              <a:rPr lang="ru-RU" sz="1200" kern="1200" dirty="0">
                <a:solidFill>
                  <a:schemeClr val="tx1"/>
                </a:solidFill>
                <a:effectLst/>
                <a:latin typeface="+mn-lt"/>
                <a:ea typeface="+mn-ea"/>
                <a:cs typeface="+mn-cs"/>
              </a:rPr>
              <a:t>- Проведение хронометражных исследований, сбор иных статистических сведений (количественные исследования);</a:t>
            </a:r>
          </a:p>
          <a:p>
            <a:r>
              <a:rPr lang="ru-RU" sz="1200" kern="1200" dirty="0">
                <a:solidFill>
                  <a:schemeClr val="tx1"/>
                </a:solidFill>
                <a:effectLst/>
                <a:latin typeface="+mn-lt"/>
                <a:ea typeface="+mn-ea"/>
                <a:cs typeface="+mn-cs"/>
              </a:rPr>
              <a:t>- Разработка норм и нормативов по труду (аналитические исследования).</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2</a:t>
            </a:fld>
            <a:endParaRPr lang="ru-RU"/>
          </a:p>
        </p:txBody>
      </p:sp>
    </p:spTree>
    <p:extLst>
      <p:ext uri="{BB962C8B-B14F-4D97-AF65-F5344CB8AC3E}">
        <p14:creationId xmlns:p14="http://schemas.microsoft.com/office/powerpoint/2010/main" val="8184803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Данный процесс состоит из следующих этапов:</a:t>
            </a:r>
          </a:p>
          <a:p>
            <a:r>
              <a:rPr lang="ru-RU" sz="1200" kern="1200" dirty="0">
                <a:solidFill>
                  <a:schemeClr val="tx1"/>
                </a:solidFill>
                <a:effectLst/>
                <a:latin typeface="+mn-lt"/>
                <a:ea typeface="+mn-ea"/>
                <a:cs typeface="+mn-cs"/>
              </a:rPr>
              <a:t>- подготовка данных;</a:t>
            </a:r>
          </a:p>
          <a:p>
            <a:r>
              <a:rPr lang="ru-RU" sz="1200" kern="1200" dirty="0">
                <a:solidFill>
                  <a:schemeClr val="tx1"/>
                </a:solidFill>
                <a:effectLst/>
                <a:latin typeface="+mn-lt"/>
                <a:ea typeface="+mn-ea"/>
                <a:cs typeface="+mn-cs"/>
              </a:rPr>
              <a:t>- написание программы машинного обучения (создание нейронной сети);</a:t>
            </a:r>
          </a:p>
          <a:p>
            <a:r>
              <a:rPr lang="ru-RU" sz="1200" kern="1200" dirty="0">
                <a:solidFill>
                  <a:schemeClr val="tx1"/>
                </a:solidFill>
                <a:effectLst/>
                <a:latin typeface="+mn-lt"/>
                <a:ea typeface="+mn-ea"/>
                <a:cs typeface="+mn-cs"/>
              </a:rPr>
              <a:t>- создание модели: подбор различных видов переменных (социально-экономических показателей отрасли) для проверки тесноты связи с численностью государственных служащих;</a:t>
            </a:r>
          </a:p>
          <a:p>
            <a:r>
              <a:rPr lang="ru-RU" sz="1200" kern="1200" dirty="0">
                <a:solidFill>
                  <a:schemeClr val="tx1"/>
                </a:solidFill>
                <a:effectLst/>
                <a:latin typeface="+mn-lt"/>
                <a:ea typeface="+mn-ea"/>
                <a:cs typeface="+mn-cs"/>
              </a:rPr>
              <a:t>- визуализация данных;</a:t>
            </a:r>
          </a:p>
          <a:p>
            <a:r>
              <a:rPr lang="ru-RU" sz="1200" kern="1200" dirty="0">
                <a:solidFill>
                  <a:schemeClr val="tx1"/>
                </a:solidFill>
                <a:effectLst/>
                <a:latin typeface="+mn-lt"/>
                <a:ea typeface="+mn-ea"/>
                <a:cs typeface="+mn-cs"/>
              </a:rPr>
              <a:t>- применение регрессионного анализа для нахождения аналитической зависимости между численностью государственных служащих и показателями отрасли.</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20</a:t>
            </a:fld>
            <a:endParaRPr lang="ru-RU"/>
          </a:p>
        </p:txBody>
      </p:sp>
    </p:spTree>
    <p:extLst>
      <p:ext uri="{BB962C8B-B14F-4D97-AF65-F5344CB8AC3E}">
        <p14:creationId xmlns:p14="http://schemas.microsoft.com/office/powerpoint/2010/main" val="19504771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a:solidFill>
                  <a:schemeClr val="tx1"/>
                </a:solidFill>
                <a:effectLst/>
                <a:latin typeface="+mn-lt"/>
                <a:ea typeface="+mn-ea"/>
                <a:cs typeface="+mn-cs"/>
              </a:rPr>
              <a:t>Пример </a:t>
            </a:r>
            <a:r>
              <a:rPr lang="en-US" sz="1200" b="1" i="1" kern="1200" dirty="0">
                <a:solidFill>
                  <a:schemeClr val="tx1"/>
                </a:solidFill>
                <a:effectLst/>
                <a:latin typeface="+mn-lt"/>
                <a:ea typeface="+mn-ea"/>
                <a:cs typeface="+mn-cs"/>
              </a:rPr>
              <a:t>I</a:t>
            </a:r>
            <a:r>
              <a:rPr lang="ru-RU" sz="1200" b="1" i="1" kern="1200" dirty="0">
                <a:solidFill>
                  <a:schemeClr val="tx1"/>
                </a:solidFill>
                <a:effectLst/>
                <a:latin typeface="+mn-lt"/>
                <a:ea typeface="+mn-ea"/>
                <a:cs typeface="+mn-cs"/>
              </a:rPr>
              <a:t>: «Районные отделы ветеринарии местных исполнительных органов»</a:t>
            </a:r>
            <a:endParaRPr lang="ru-RU" sz="1200" kern="1200" dirty="0">
              <a:solidFill>
                <a:schemeClr val="tx1"/>
              </a:solidFill>
              <a:effectLst/>
              <a:latin typeface="+mn-lt"/>
              <a:ea typeface="+mn-ea"/>
              <a:cs typeface="+mn-cs"/>
            </a:endParaRPr>
          </a:p>
          <a:p>
            <a:r>
              <a:rPr lang="ru-RU" sz="1200" kern="1200" dirty="0">
                <a:solidFill>
                  <a:schemeClr val="tx1"/>
                </a:solidFill>
                <a:effectLst/>
                <a:latin typeface="+mn-lt"/>
                <a:ea typeface="+mn-ea"/>
                <a:cs typeface="+mn-cs"/>
              </a:rPr>
              <a:t>Исходные данные: Штатная численность, численность населения района (города), а также поголовье скота и птицы, выраженное в тыс. условных голов КРС.</a:t>
            </a:r>
          </a:p>
          <a:p>
            <a:endParaRPr lang="ru-RU" dirty="0"/>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21</a:t>
            </a:fld>
            <a:endParaRPr lang="ru-RU"/>
          </a:p>
        </p:txBody>
      </p:sp>
    </p:spTree>
    <p:extLst>
      <p:ext uri="{BB962C8B-B14F-4D97-AF65-F5344CB8AC3E}">
        <p14:creationId xmlns:p14="http://schemas.microsoft.com/office/powerpoint/2010/main" val="38753630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По двум последним диаграммам (3.5.3 и 3.5.4) видно, что зависимость численности государственных служащих отделов ветеринарии от обоих показателей должна быть линейной:</a:t>
            </a:r>
          </a:p>
          <a:p>
            <a:r>
              <a:rPr lang="ru-RU" sz="1200" kern="1200" dirty="0">
                <a:solidFill>
                  <a:schemeClr val="tx1"/>
                </a:solidFill>
                <a:effectLst/>
                <a:latin typeface="+mn-lt"/>
                <a:ea typeface="+mn-ea"/>
                <a:cs typeface="+mn-cs"/>
              </a:rPr>
              <a:t>МЧ=3,1+0,0141*X+0,0129*Y,</a:t>
            </a:r>
          </a:p>
          <a:p>
            <a:r>
              <a:rPr lang="ru-RU" sz="1200" kern="1200" dirty="0">
                <a:solidFill>
                  <a:schemeClr val="tx1"/>
                </a:solidFill>
                <a:effectLst/>
                <a:latin typeface="+mn-lt"/>
                <a:ea typeface="+mn-ea"/>
                <a:cs typeface="+mn-cs"/>
              </a:rPr>
              <a:t>где: </a:t>
            </a:r>
          </a:p>
          <a:p>
            <a:r>
              <a:rPr lang="ru-RU" sz="1200" kern="1200" dirty="0">
                <a:solidFill>
                  <a:schemeClr val="tx1"/>
                </a:solidFill>
                <a:effectLst/>
                <a:latin typeface="+mn-lt"/>
                <a:ea typeface="+mn-ea"/>
                <a:cs typeface="+mn-cs"/>
              </a:rPr>
              <a:t>- МЧ - моделируемая численность районного отдела ветеринарии,</a:t>
            </a:r>
          </a:p>
          <a:p>
            <a:r>
              <a:rPr lang="ru-RU" sz="1200" kern="1200" dirty="0">
                <a:solidFill>
                  <a:schemeClr val="tx1"/>
                </a:solidFill>
                <a:effectLst/>
                <a:latin typeface="+mn-lt"/>
                <a:ea typeface="+mn-ea"/>
                <a:cs typeface="+mn-cs"/>
              </a:rPr>
              <a:t>- X - Численность населения района (города), тыс. чел,</a:t>
            </a:r>
          </a:p>
          <a:p>
            <a:r>
              <a:rPr lang="ru-RU" sz="1200" kern="1200" dirty="0">
                <a:solidFill>
                  <a:schemeClr val="tx1"/>
                </a:solidFill>
                <a:effectLst/>
                <a:latin typeface="+mn-lt"/>
                <a:ea typeface="+mn-ea"/>
                <a:cs typeface="+mn-cs"/>
              </a:rPr>
              <a:t>- Y - Общее поголовье скота и птицы, тыс. условных голов КРС</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22</a:t>
            </a:fld>
            <a:endParaRPr lang="ru-RU"/>
          </a:p>
        </p:txBody>
      </p:sp>
    </p:spTree>
    <p:extLst>
      <p:ext uri="{BB962C8B-B14F-4D97-AF65-F5344CB8AC3E}">
        <p14:creationId xmlns:p14="http://schemas.microsoft.com/office/powerpoint/2010/main" val="24702832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a:solidFill>
                  <a:schemeClr val="tx1"/>
                </a:solidFill>
                <a:effectLst/>
                <a:latin typeface="+mn-lt"/>
                <a:ea typeface="+mn-ea"/>
                <a:cs typeface="+mn-cs"/>
              </a:rPr>
              <a:t>Пример </a:t>
            </a:r>
            <a:r>
              <a:rPr lang="en-US" sz="1200" b="1" i="1" kern="1200" dirty="0">
                <a:solidFill>
                  <a:schemeClr val="tx1"/>
                </a:solidFill>
                <a:effectLst/>
                <a:latin typeface="+mn-lt"/>
                <a:ea typeface="+mn-ea"/>
                <a:cs typeface="+mn-cs"/>
              </a:rPr>
              <a:t>II</a:t>
            </a:r>
            <a:r>
              <a:rPr lang="ru-RU" sz="1200" b="1" i="1" kern="1200" dirty="0">
                <a:solidFill>
                  <a:schemeClr val="tx1"/>
                </a:solidFill>
                <a:effectLst/>
                <a:latin typeface="+mn-lt"/>
                <a:ea typeface="+mn-ea"/>
                <a:cs typeface="+mn-cs"/>
              </a:rPr>
              <a:t>: «Районные отделы образования местных исполнительных органов»</a:t>
            </a:r>
            <a:endParaRPr lang="ru-RU" sz="1200" kern="1200" dirty="0">
              <a:solidFill>
                <a:schemeClr val="tx1"/>
              </a:solidFill>
              <a:effectLst/>
              <a:latin typeface="+mn-lt"/>
              <a:ea typeface="+mn-ea"/>
              <a:cs typeface="+mn-cs"/>
            </a:endParaRPr>
          </a:p>
          <a:p>
            <a:r>
              <a:rPr lang="ru-RU" sz="1200" kern="1200" dirty="0">
                <a:solidFill>
                  <a:schemeClr val="tx1"/>
                </a:solidFill>
                <a:effectLst/>
                <a:latin typeface="+mn-lt"/>
                <a:ea typeface="+mn-ea"/>
                <a:cs typeface="+mn-cs"/>
              </a:rPr>
              <a:t>Исходные данные: Штатная численность, численность населения района (города), количество подведомственных организаций образования.</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23</a:t>
            </a:fld>
            <a:endParaRPr lang="ru-RU"/>
          </a:p>
        </p:txBody>
      </p:sp>
    </p:spTree>
    <p:extLst>
      <p:ext uri="{BB962C8B-B14F-4D97-AF65-F5344CB8AC3E}">
        <p14:creationId xmlns:p14="http://schemas.microsoft.com/office/powerpoint/2010/main" val="36366460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По двум последним диаграммам (3.6.3 и 3.6.4) видно, что зависимость численности государственных служащих отделов образования от количества подведомственных организаций образования должна быть полиномиальной, а от численности населения района (города) - линейной:</a:t>
            </a:r>
          </a:p>
          <a:p>
            <a:r>
              <a:rPr lang="ru-RU" sz="1200" kern="1200" dirty="0">
                <a:solidFill>
                  <a:schemeClr val="tx1"/>
                </a:solidFill>
                <a:effectLst/>
                <a:latin typeface="+mn-lt"/>
                <a:ea typeface="+mn-ea"/>
                <a:cs typeface="+mn-cs"/>
              </a:rPr>
              <a:t>МЧ= 3,85+ 0,022291*Х+ 0,000185*Y</a:t>
            </a:r>
            <a:r>
              <a:rPr lang="ru-RU" sz="1200" kern="1200" baseline="30000" dirty="0">
                <a:solidFill>
                  <a:schemeClr val="tx1"/>
                </a:solidFill>
                <a:effectLst/>
                <a:latin typeface="+mn-lt"/>
                <a:ea typeface="+mn-ea"/>
                <a:cs typeface="+mn-cs"/>
              </a:rPr>
              <a:t>2</a:t>
            </a:r>
            <a:r>
              <a:rPr lang="ru-RU" sz="1200" kern="1200" dirty="0">
                <a:solidFill>
                  <a:schemeClr val="tx1"/>
                </a:solidFill>
                <a:effectLst/>
                <a:latin typeface="+mn-lt"/>
                <a:ea typeface="+mn-ea"/>
                <a:cs typeface="+mn-cs"/>
              </a:rPr>
              <a:t>+ 0,004086*Y,</a:t>
            </a:r>
          </a:p>
          <a:p>
            <a:r>
              <a:rPr lang="ru-RU" sz="1200" kern="1200" dirty="0">
                <a:solidFill>
                  <a:schemeClr val="tx1"/>
                </a:solidFill>
                <a:effectLst/>
                <a:latin typeface="+mn-lt"/>
                <a:ea typeface="+mn-ea"/>
                <a:cs typeface="+mn-cs"/>
              </a:rPr>
              <a:t>	где: </a:t>
            </a:r>
          </a:p>
          <a:p>
            <a:r>
              <a:rPr lang="ru-RU" sz="1200" kern="1200" dirty="0">
                <a:solidFill>
                  <a:schemeClr val="tx1"/>
                </a:solidFill>
                <a:effectLst/>
                <a:latin typeface="+mn-lt"/>
                <a:ea typeface="+mn-ea"/>
                <a:cs typeface="+mn-cs"/>
              </a:rPr>
              <a:t>- МЧ - моделируемая численность районного отдела образования,</a:t>
            </a:r>
          </a:p>
          <a:p>
            <a:r>
              <a:rPr lang="ru-RU" sz="1200" kern="1200" dirty="0">
                <a:solidFill>
                  <a:schemeClr val="tx1"/>
                </a:solidFill>
                <a:effectLst/>
                <a:latin typeface="+mn-lt"/>
                <a:ea typeface="+mn-ea"/>
                <a:cs typeface="+mn-cs"/>
              </a:rPr>
              <a:t>- X - Численность населения района, города областного значения, тыс. чел,</a:t>
            </a:r>
          </a:p>
          <a:p>
            <a:r>
              <a:rPr lang="ru-RU" sz="1200" kern="1200" dirty="0">
                <a:solidFill>
                  <a:schemeClr val="tx1"/>
                </a:solidFill>
                <a:effectLst/>
                <a:latin typeface="+mn-lt"/>
                <a:ea typeface="+mn-ea"/>
                <a:cs typeface="+mn-cs"/>
              </a:rPr>
              <a:t>- Y - Количество подведомственных организаций образования.</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24</a:t>
            </a:fld>
            <a:endParaRPr lang="ru-RU"/>
          </a:p>
        </p:txBody>
      </p:sp>
    </p:spTree>
    <p:extLst>
      <p:ext uri="{BB962C8B-B14F-4D97-AF65-F5344CB8AC3E}">
        <p14:creationId xmlns:p14="http://schemas.microsoft.com/office/powerpoint/2010/main" val="39945315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a:solidFill>
                  <a:schemeClr val="tx1"/>
                </a:solidFill>
                <a:effectLst/>
                <a:latin typeface="+mn-lt"/>
                <a:ea typeface="+mn-ea"/>
                <a:cs typeface="+mn-cs"/>
              </a:rPr>
              <a:t>Выводы</a:t>
            </a:r>
            <a:endParaRPr lang="ru-RU" sz="1200" kern="1200" dirty="0">
              <a:solidFill>
                <a:schemeClr val="tx1"/>
              </a:solidFill>
              <a:effectLst/>
              <a:latin typeface="+mn-lt"/>
              <a:ea typeface="+mn-ea"/>
              <a:cs typeface="+mn-cs"/>
            </a:endParaRPr>
          </a:p>
          <a:p>
            <a:r>
              <a:rPr lang="ru-RU" sz="1200" kern="1200" dirty="0">
                <a:solidFill>
                  <a:schemeClr val="tx1"/>
                </a:solidFill>
                <a:effectLst/>
                <a:latin typeface="+mn-lt"/>
                <a:ea typeface="+mn-ea"/>
                <a:cs typeface="+mn-cs"/>
              </a:rPr>
              <a:t>В современных условиях, когда многие бизнес-процессы автоматизируются и повышается доступность информации, умение обрабатывать и анализировать большие объемы данных является весьма полезным навыком при выработке управленческих решений. В мире информационных технологий данная отрасль науки называется - Наука о данных (</a:t>
            </a:r>
            <a:r>
              <a:rPr lang="en-US" sz="1200" kern="1200" dirty="0">
                <a:solidFill>
                  <a:schemeClr val="tx1"/>
                </a:solidFill>
                <a:effectLst/>
                <a:latin typeface="+mn-lt"/>
                <a:ea typeface="+mn-ea"/>
                <a:cs typeface="+mn-cs"/>
              </a:rPr>
              <a:t>Data science</a:t>
            </a:r>
            <a:r>
              <a:rPr lang="ru-RU" sz="1200" kern="1200" dirty="0">
                <a:solidFill>
                  <a:schemeClr val="tx1"/>
                </a:solidFill>
                <a:effectLst/>
                <a:latin typeface="+mn-lt"/>
                <a:ea typeface="+mn-ea"/>
                <a:cs typeface="+mn-cs"/>
              </a:rPr>
              <a:t>). Поэтому наряду с традиционными методами нормирования труда появляется необходимость использования науки о данных.</a:t>
            </a:r>
          </a:p>
          <a:p>
            <a:r>
              <a:rPr lang="ru-RU" sz="1200" kern="1200" dirty="0">
                <a:solidFill>
                  <a:schemeClr val="tx1"/>
                </a:solidFill>
                <a:effectLst/>
                <a:latin typeface="+mn-lt"/>
                <a:ea typeface="+mn-ea"/>
                <a:cs typeface="+mn-cs"/>
              </a:rPr>
              <a:t>В системе государственной службы нормирование труда, а также применение методов науки о данных является не только инструментом для рационального использования людских ресурсов, но и инструментом для повышения эффективности государственного управления.</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25</a:t>
            </a:fld>
            <a:endParaRPr lang="ru-RU"/>
          </a:p>
        </p:txBody>
      </p:sp>
    </p:spTree>
    <p:extLst>
      <p:ext uri="{BB962C8B-B14F-4D97-AF65-F5344CB8AC3E}">
        <p14:creationId xmlns:p14="http://schemas.microsoft.com/office/powerpoint/2010/main" val="1656748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Разработка нормативов по труду для государственного органа начинается с формирования исчерпывающего перечня нормируемых функций и работ. Для формирования наиболее полного перечня нормируемых функций и работ государственного органа проводится анализ нормативных документов, которыми регламентируется его деятельность. К таким нормативным документам относятся:</a:t>
            </a:r>
          </a:p>
          <a:p>
            <a:r>
              <a:rPr lang="ru-RU" sz="1200" kern="1200" dirty="0">
                <a:solidFill>
                  <a:schemeClr val="tx1"/>
                </a:solidFill>
                <a:effectLst/>
                <a:latin typeface="+mn-lt"/>
                <a:ea typeface="+mn-ea"/>
                <a:cs typeface="+mn-cs"/>
              </a:rPr>
              <a:t>- нормативные правовые акты различного уровня (кодексы, законы, правила, инструкции);</a:t>
            </a:r>
          </a:p>
          <a:p>
            <a:r>
              <a:rPr lang="ru-RU" sz="1200" kern="1200" dirty="0">
                <a:solidFill>
                  <a:schemeClr val="tx1"/>
                </a:solidFill>
                <a:effectLst/>
                <a:latin typeface="+mn-lt"/>
                <a:ea typeface="+mn-ea"/>
                <a:cs typeface="+mn-cs"/>
              </a:rPr>
              <a:t>- а также внутренние организационно-распорядительные документы (положения о подразделениях, должностные инструкции).</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3</a:t>
            </a:fld>
            <a:endParaRPr lang="ru-RU"/>
          </a:p>
        </p:txBody>
      </p:sp>
    </p:spTree>
    <p:extLst>
      <p:ext uri="{BB962C8B-B14F-4D97-AF65-F5344CB8AC3E}">
        <p14:creationId xmlns:p14="http://schemas.microsoft.com/office/powerpoint/2010/main" val="589458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Финальный перечень нормируемых функций и работ подразделения должен быть обязательно доработан в результате интервью с экспертами в исследуемой отрасли. Однако из-за сжатости сроков исследования и загруженности опрашиваемых экспертов необходимо использовать методы оперативной и тщательной подготовительной работы перед интервью с экспертами. Поэтому Центром были разработаны алгоритмы для формирования первичных проектов нормируемых функций и работ.</a:t>
            </a:r>
          </a:p>
          <a:p>
            <a:r>
              <a:rPr lang="ru-RU" sz="1200" kern="1200" dirty="0">
                <a:solidFill>
                  <a:schemeClr val="tx1"/>
                </a:solidFill>
                <a:effectLst/>
                <a:latin typeface="+mn-lt"/>
                <a:ea typeface="+mn-ea"/>
                <a:cs typeface="+mn-cs"/>
              </a:rPr>
              <a:t>Для облегчения обработки текстовой информации в электронном виде нами были разработаны специальные программы на языках программирования </a:t>
            </a:r>
            <a:r>
              <a:rPr lang="en-US" sz="1200" kern="1200" dirty="0">
                <a:solidFill>
                  <a:schemeClr val="tx1"/>
                </a:solidFill>
                <a:effectLst/>
                <a:latin typeface="+mn-lt"/>
                <a:ea typeface="+mn-ea"/>
                <a:cs typeface="+mn-cs"/>
              </a:rPr>
              <a:t>Visual Basic</a:t>
            </a:r>
            <a:r>
              <a:rPr lang="ru-RU" sz="1200" kern="1200" dirty="0">
                <a:solidFill>
                  <a:schemeClr val="tx1"/>
                </a:solidFill>
                <a:effectLst/>
                <a:latin typeface="+mn-lt"/>
                <a:ea typeface="+mn-ea"/>
                <a:cs typeface="+mn-cs"/>
              </a:rPr>
              <a:t> и </a:t>
            </a:r>
            <a:r>
              <a:rPr lang="en-US" sz="1200" kern="1200" dirty="0">
                <a:solidFill>
                  <a:schemeClr val="tx1"/>
                </a:solidFill>
                <a:effectLst/>
                <a:latin typeface="+mn-lt"/>
                <a:ea typeface="+mn-ea"/>
                <a:cs typeface="+mn-cs"/>
              </a:rPr>
              <a:t>JavaScript</a:t>
            </a:r>
            <a:r>
              <a:rPr lang="ru-RU" sz="1200" kern="1200" dirty="0">
                <a:solidFill>
                  <a:schemeClr val="tx1"/>
                </a:solidFill>
                <a:effectLst/>
                <a:latin typeface="+mn-lt"/>
                <a:ea typeface="+mn-ea"/>
                <a:cs typeface="+mn-cs"/>
              </a:rPr>
              <a:t>, которые помогают решать следующие задачи:</a:t>
            </a:r>
          </a:p>
          <a:p>
            <a:r>
              <a:rPr lang="ru-RU" sz="1200" kern="1200" dirty="0">
                <a:solidFill>
                  <a:schemeClr val="tx1"/>
                </a:solidFill>
                <a:effectLst/>
                <a:latin typeface="+mn-lt"/>
                <a:ea typeface="+mn-ea"/>
                <a:cs typeface="+mn-cs"/>
              </a:rPr>
              <a:t>- автоматизация сбора релевантных участков текста из множества текстовых файлов в один;</a:t>
            </a:r>
          </a:p>
          <a:p>
            <a:r>
              <a:rPr lang="ru-RU" sz="1200" kern="1200" dirty="0">
                <a:solidFill>
                  <a:schemeClr val="tx1"/>
                </a:solidFill>
                <a:effectLst/>
                <a:latin typeface="+mn-lt"/>
                <a:ea typeface="+mn-ea"/>
                <a:cs typeface="+mn-cs"/>
              </a:rPr>
              <a:t>- автоматическое форматирование текста и удаление специальных символов;</a:t>
            </a:r>
          </a:p>
          <a:p>
            <a:r>
              <a:rPr lang="ru-RU" sz="1200" kern="1200" dirty="0">
                <a:solidFill>
                  <a:schemeClr val="tx1"/>
                </a:solidFill>
                <a:effectLst/>
                <a:latin typeface="+mn-lt"/>
                <a:ea typeface="+mn-ea"/>
                <a:cs typeface="+mn-cs"/>
              </a:rPr>
              <a:t>- исключение повторяющихся предложений и абзацев;</a:t>
            </a:r>
          </a:p>
          <a:p>
            <a:r>
              <a:rPr lang="ru-RU" sz="1200" kern="1200" dirty="0">
                <a:solidFill>
                  <a:schemeClr val="tx1"/>
                </a:solidFill>
                <a:effectLst/>
                <a:latin typeface="+mn-lt"/>
                <a:ea typeface="+mn-ea"/>
                <a:cs typeface="+mn-cs"/>
              </a:rPr>
              <a:t>- распознавание похожих участков текста с применением принципа «Дистанции Левенштейна».</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4</a:t>
            </a:fld>
            <a:endParaRPr lang="ru-RU"/>
          </a:p>
        </p:txBody>
      </p:sp>
    </p:spTree>
    <p:extLst>
      <p:ext uri="{BB962C8B-B14F-4D97-AF65-F5344CB8AC3E}">
        <p14:creationId xmlns:p14="http://schemas.microsoft.com/office/powerpoint/2010/main" val="2349112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Перечень нормируемых функций и работ необходимо структурировать и упорядочивать таким образом чтобы он был удобен для восприятия не только экспертами исследуемой отрасли. </a:t>
            </a:r>
          </a:p>
          <a:p>
            <a:r>
              <a:rPr lang="ru-RU" sz="1200" kern="1200" dirty="0">
                <a:solidFill>
                  <a:schemeClr val="tx1"/>
                </a:solidFill>
                <a:effectLst/>
                <a:latin typeface="+mn-lt"/>
                <a:ea typeface="+mn-ea"/>
                <a:cs typeface="+mn-cs"/>
              </a:rPr>
              <a:t>Для достижения этой цели необходимо придерживаться следующих принципов изложения:</a:t>
            </a:r>
          </a:p>
          <a:p>
            <a:r>
              <a:rPr lang="ru-RU" sz="1200" kern="1200" dirty="0">
                <a:solidFill>
                  <a:schemeClr val="tx1"/>
                </a:solidFill>
                <a:effectLst/>
                <a:latin typeface="+mn-lt"/>
                <a:ea typeface="+mn-ea"/>
                <a:cs typeface="+mn-cs"/>
              </a:rPr>
              <a:t>- исключение дублирования функций и работ;</a:t>
            </a:r>
          </a:p>
          <a:p>
            <a:r>
              <a:rPr lang="ru-RU" sz="1200" kern="1200" dirty="0">
                <a:solidFill>
                  <a:schemeClr val="tx1"/>
                </a:solidFill>
                <a:effectLst/>
                <a:latin typeface="+mn-lt"/>
                <a:ea typeface="+mn-ea"/>
                <a:cs typeface="+mn-cs"/>
              </a:rPr>
              <a:t>- расчленение емких функций на более конкретные;</a:t>
            </a:r>
          </a:p>
          <a:p>
            <a:r>
              <a:rPr lang="ru-RU" sz="1200" kern="1200" dirty="0">
                <a:solidFill>
                  <a:schemeClr val="tx1"/>
                </a:solidFill>
                <a:effectLst/>
                <a:latin typeface="+mn-lt"/>
                <a:ea typeface="+mn-ea"/>
                <a:cs typeface="+mn-cs"/>
              </a:rPr>
              <a:t>- изложений функций и работ в смысловой последовательности (по технологии, по хронологии, от более важного к менее важному);</a:t>
            </a:r>
          </a:p>
          <a:p>
            <a:r>
              <a:rPr lang="ru-RU" sz="1200" kern="1200" dirty="0">
                <a:solidFill>
                  <a:schemeClr val="tx1"/>
                </a:solidFill>
                <a:effectLst/>
                <a:latin typeface="+mn-lt"/>
                <a:ea typeface="+mn-ea"/>
                <a:cs typeface="+mn-cs"/>
              </a:rPr>
              <a:t>- группировка функций и работ по смыслу.</a:t>
            </a:r>
          </a:p>
          <a:p>
            <a:r>
              <a:rPr lang="ru-RU" sz="1200" kern="1200" dirty="0">
                <a:solidFill>
                  <a:schemeClr val="tx1"/>
                </a:solidFill>
                <a:effectLst/>
                <a:latin typeface="+mn-lt"/>
                <a:ea typeface="+mn-ea"/>
                <a:cs typeface="+mn-cs"/>
              </a:rPr>
              <a:t>В итоге нормируемый перечень функций и работ должен представлять из себя бизнес-процесс. </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5</a:t>
            </a:fld>
            <a:endParaRPr lang="ru-RU"/>
          </a:p>
        </p:txBody>
      </p:sp>
    </p:spTree>
    <p:extLst>
      <p:ext uri="{BB962C8B-B14F-4D97-AF65-F5344CB8AC3E}">
        <p14:creationId xmlns:p14="http://schemas.microsoft.com/office/powerpoint/2010/main" val="2067228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Функции государственных органов необходимо подразделять на отраслевые и вспомогательные функциональные блоки. Под функциональным блоком подразумевается перечень однородных функций, которые выполняются группой взаимозаменяемых работников. Примеры вспомогательных функциональных блоков:</a:t>
            </a:r>
          </a:p>
          <a:p>
            <a:r>
              <a:rPr lang="ru-RU" sz="1200" kern="1200" dirty="0">
                <a:solidFill>
                  <a:schemeClr val="tx1"/>
                </a:solidFill>
                <a:effectLst/>
                <a:latin typeface="+mn-lt"/>
                <a:ea typeface="+mn-ea"/>
                <a:cs typeface="+mn-cs"/>
              </a:rPr>
              <a:t>- Бухгалтерский учет и отчётность;</a:t>
            </a:r>
          </a:p>
          <a:p>
            <a:r>
              <a:rPr lang="ru-RU" sz="1200" kern="1200" dirty="0">
                <a:solidFill>
                  <a:schemeClr val="tx1"/>
                </a:solidFill>
                <a:effectLst/>
                <a:latin typeface="+mn-lt"/>
                <a:ea typeface="+mn-ea"/>
                <a:cs typeface="+mn-cs"/>
              </a:rPr>
              <a:t>- Экономическое планирование;</a:t>
            </a:r>
          </a:p>
          <a:p>
            <a:r>
              <a:rPr lang="ru-RU" sz="1200" kern="1200" dirty="0">
                <a:solidFill>
                  <a:schemeClr val="tx1"/>
                </a:solidFill>
                <a:effectLst/>
                <a:latin typeface="+mn-lt"/>
                <a:ea typeface="+mn-ea"/>
                <a:cs typeface="+mn-cs"/>
              </a:rPr>
              <a:t>- Государственные закупки;</a:t>
            </a:r>
          </a:p>
          <a:p>
            <a:r>
              <a:rPr lang="ru-RU" sz="1200" kern="1200" dirty="0">
                <a:solidFill>
                  <a:schemeClr val="tx1"/>
                </a:solidFill>
                <a:effectLst/>
                <a:latin typeface="+mn-lt"/>
                <a:ea typeface="+mn-ea"/>
                <a:cs typeface="+mn-cs"/>
              </a:rPr>
              <a:t>- Кадровое обеспечение;</a:t>
            </a:r>
          </a:p>
          <a:p>
            <a:r>
              <a:rPr lang="ru-RU" sz="1200" kern="1200" dirty="0">
                <a:solidFill>
                  <a:schemeClr val="tx1"/>
                </a:solidFill>
                <a:effectLst/>
                <a:latin typeface="+mn-lt"/>
                <a:ea typeface="+mn-ea"/>
                <a:cs typeface="+mn-cs"/>
              </a:rPr>
              <a:t>- Правовое обеспечение;</a:t>
            </a:r>
          </a:p>
          <a:p>
            <a:r>
              <a:rPr lang="ru-RU" sz="1200" kern="1200" dirty="0">
                <a:solidFill>
                  <a:schemeClr val="tx1"/>
                </a:solidFill>
                <a:effectLst/>
                <a:latin typeface="+mn-lt"/>
                <a:ea typeface="+mn-ea"/>
                <a:cs typeface="+mn-cs"/>
              </a:rPr>
              <a:t>- Документационное обеспечение.</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6</a:t>
            </a:fld>
            <a:endParaRPr lang="ru-RU"/>
          </a:p>
        </p:txBody>
      </p:sp>
    </p:spTree>
    <p:extLst>
      <p:ext uri="{BB962C8B-B14F-4D97-AF65-F5344CB8AC3E}">
        <p14:creationId xmlns:p14="http://schemas.microsoft.com/office/powerpoint/2010/main" val="2315892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Отраслевые функциональные блоки чаще всего формируются исходя из организационной структуры. Однако если объектами исследования становятся государственные органы, реализующие одинаковые компетенции, но имеющие различную структуру, есть смысл формирования типовых отраслевых функциональных блоков.</a:t>
            </a:r>
          </a:p>
          <a:p>
            <a:r>
              <a:rPr lang="ru-RU" sz="1200" kern="1200" dirty="0">
                <a:solidFill>
                  <a:schemeClr val="tx1"/>
                </a:solidFill>
                <a:effectLst/>
                <a:latin typeface="+mn-lt"/>
                <a:ea typeface="+mn-ea"/>
                <a:cs typeface="+mn-cs"/>
              </a:rPr>
              <a:t> </a:t>
            </a:r>
          </a:p>
          <a:p>
            <a:r>
              <a:rPr lang="ru-RU" sz="1200" kern="1200" dirty="0">
                <a:solidFill>
                  <a:schemeClr val="tx1"/>
                </a:solidFill>
                <a:effectLst/>
                <a:latin typeface="+mn-lt"/>
                <a:ea typeface="+mn-ea"/>
                <a:cs typeface="+mn-cs"/>
              </a:rPr>
              <a:t>«Примеры отраслевых функциональных блоков из социальной сферы»</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7</a:t>
            </a:fld>
            <a:endParaRPr lang="ru-RU"/>
          </a:p>
        </p:txBody>
      </p:sp>
    </p:spTree>
    <p:extLst>
      <p:ext uri="{BB962C8B-B14F-4D97-AF65-F5344CB8AC3E}">
        <p14:creationId xmlns:p14="http://schemas.microsoft.com/office/powerpoint/2010/main" val="3214313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Многолетние исследования компетенций, функций и задач государственных органов показывают, что функции разных государственных органов имеют множество схожих признаков.</a:t>
            </a:r>
          </a:p>
          <a:p>
            <a:r>
              <a:rPr lang="ru-RU" sz="1200" kern="1200" dirty="0">
                <a:solidFill>
                  <a:schemeClr val="tx1"/>
                </a:solidFill>
                <a:effectLst/>
                <a:latin typeface="+mn-lt"/>
                <a:ea typeface="+mn-ea"/>
                <a:cs typeface="+mn-cs"/>
              </a:rPr>
              <a:t> </a:t>
            </a:r>
          </a:p>
          <a:p>
            <a:r>
              <a:rPr lang="ru-RU" sz="1200" kern="1200" dirty="0">
                <a:solidFill>
                  <a:schemeClr val="tx1"/>
                </a:solidFill>
                <a:effectLst/>
                <a:latin typeface="+mn-lt"/>
                <a:ea typeface="+mn-ea"/>
                <a:cs typeface="+mn-cs"/>
              </a:rPr>
              <a:t>«Примерная внутренняя структура отраслевых функций государственных органов»</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8</a:t>
            </a:fld>
            <a:endParaRPr lang="ru-RU"/>
          </a:p>
        </p:txBody>
      </p:sp>
    </p:spTree>
    <p:extLst>
      <p:ext uri="{BB962C8B-B14F-4D97-AF65-F5344CB8AC3E}">
        <p14:creationId xmlns:p14="http://schemas.microsoft.com/office/powerpoint/2010/main" val="1103469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Разработка технически обоснованных и дифференцированных нормативов по труду на 100% зависит от качества и полноты собранных данных. Поэтому этап количественных исследований, сбора и обработки данных является наиболее ответственным этапом исследований. В плане нормирования труда данные для разработки нормативов по труду можно поделить на три основных вида:</a:t>
            </a:r>
          </a:p>
          <a:p>
            <a:r>
              <a:rPr lang="ru-RU" sz="1200" kern="1200" dirty="0">
                <a:solidFill>
                  <a:schemeClr val="tx1"/>
                </a:solidFill>
                <a:effectLst/>
                <a:latin typeface="+mn-lt"/>
                <a:ea typeface="+mn-ea"/>
                <a:cs typeface="+mn-cs"/>
              </a:rPr>
              <a:t>- данные о затратах рабочего времени исполнителей на выполнение ими функциональных обязанностей (данные фотохронометражных исследований);</a:t>
            </a:r>
          </a:p>
          <a:p>
            <a:r>
              <a:rPr lang="ru-RU" sz="1200" kern="1200" dirty="0">
                <a:solidFill>
                  <a:schemeClr val="tx1"/>
                </a:solidFill>
                <a:effectLst/>
                <a:latin typeface="+mn-lt"/>
                <a:ea typeface="+mn-ea"/>
                <a:cs typeface="+mn-cs"/>
              </a:rPr>
              <a:t>- данные официальной и ведомственной статистики прямо или косвенно указывающей на объемы выполненных работ, величину затрат труда;</a:t>
            </a:r>
          </a:p>
          <a:p>
            <a:r>
              <a:rPr lang="ru-RU" sz="1200" kern="1200" dirty="0">
                <a:solidFill>
                  <a:schemeClr val="tx1"/>
                </a:solidFill>
                <a:effectLst/>
                <a:latin typeface="+mn-lt"/>
                <a:ea typeface="+mn-ea"/>
                <a:cs typeface="+mn-cs"/>
              </a:rPr>
              <a:t>- иные виды данных, необходимых для выявления закономерностей в деятельности исследуемых организаций и конструктивных расчетов.</a:t>
            </a:r>
          </a:p>
          <a:p>
            <a:endParaRPr lang="ru-RU" dirty="0"/>
          </a:p>
        </p:txBody>
      </p:sp>
      <p:sp>
        <p:nvSpPr>
          <p:cNvPr id="4" name="Номер слайда 3"/>
          <p:cNvSpPr>
            <a:spLocks noGrp="1"/>
          </p:cNvSpPr>
          <p:nvPr>
            <p:ph type="sldNum" sz="quarter" idx="5"/>
          </p:nvPr>
        </p:nvSpPr>
        <p:spPr/>
        <p:txBody>
          <a:bodyPr/>
          <a:lstStyle/>
          <a:p>
            <a:fld id="{7CB50DA9-761E-4EFC-99E1-7DF7D34E183E}" type="slidenum">
              <a:rPr lang="ru-RU" smtClean="0"/>
              <a:t>9</a:t>
            </a:fld>
            <a:endParaRPr lang="ru-RU"/>
          </a:p>
        </p:txBody>
      </p:sp>
    </p:spTree>
    <p:extLst>
      <p:ext uri="{BB962C8B-B14F-4D97-AF65-F5344CB8AC3E}">
        <p14:creationId xmlns:p14="http://schemas.microsoft.com/office/powerpoint/2010/main" val="3030940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2189D14-4ED8-4A33-8871-9E670059C2F0}"/>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73B28749-B09E-4676-9787-B88E276312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D71A7B41-E9F3-4D06-8F05-EE3EAAB939C6}"/>
              </a:ext>
            </a:extLst>
          </p:cNvPr>
          <p:cNvSpPr>
            <a:spLocks noGrp="1"/>
          </p:cNvSpPr>
          <p:nvPr>
            <p:ph type="dt" sz="half" idx="10"/>
          </p:nvPr>
        </p:nvSpPr>
        <p:spPr/>
        <p:txBody>
          <a:bodyPr/>
          <a:lstStyle/>
          <a:p>
            <a:fld id="{17E979F5-57B9-486E-AEA9-D43436247BC5}" type="datetimeFigureOut">
              <a:rPr lang="ru-RU" smtClean="0"/>
              <a:t>27.11.2019</a:t>
            </a:fld>
            <a:endParaRPr lang="ru-RU"/>
          </a:p>
        </p:txBody>
      </p:sp>
      <p:sp>
        <p:nvSpPr>
          <p:cNvPr id="5" name="Нижний колонтитул 4">
            <a:extLst>
              <a:ext uri="{FF2B5EF4-FFF2-40B4-BE49-F238E27FC236}">
                <a16:creationId xmlns:a16="http://schemas.microsoft.com/office/drawing/2014/main" id="{D71D3403-66C3-4E2C-8CC3-2F8CCA0AF04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DF4F45B-396A-4653-8B19-8F642025F9D3}"/>
              </a:ext>
            </a:extLst>
          </p:cNvPr>
          <p:cNvSpPr>
            <a:spLocks noGrp="1"/>
          </p:cNvSpPr>
          <p:nvPr>
            <p:ph type="sldNum" sz="quarter" idx="12"/>
          </p:nvPr>
        </p:nvSpPr>
        <p:spPr/>
        <p:txBody>
          <a:bodyPr/>
          <a:lstStyle/>
          <a:p>
            <a:fld id="{4C9B8104-5EDF-40BD-8674-F1B12737FE96}" type="slidenum">
              <a:rPr lang="ru-RU" smtClean="0"/>
              <a:t>‹#›</a:t>
            </a:fld>
            <a:endParaRPr lang="ru-RU"/>
          </a:p>
        </p:txBody>
      </p:sp>
    </p:spTree>
    <p:extLst>
      <p:ext uri="{BB962C8B-B14F-4D97-AF65-F5344CB8AC3E}">
        <p14:creationId xmlns:p14="http://schemas.microsoft.com/office/powerpoint/2010/main" val="387906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2B6820-57CC-40CB-8E02-2DF7C5958477}"/>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8A8C9239-F90D-4CA3-9C0D-3BD57791D29B}"/>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46B13E5-C9FE-48E2-ACED-431721672341}"/>
              </a:ext>
            </a:extLst>
          </p:cNvPr>
          <p:cNvSpPr>
            <a:spLocks noGrp="1"/>
          </p:cNvSpPr>
          <p:nvPr>
            <p:ph type="dt" sz="half" idx="10"/>
          </p:nvPr>
        </p:nvSpPr>
        <p:spPr/>
        <p:txBody>
          <a:bodyPr/>
          <a:lstStyle/>
          <a:p>
            <a:fld id="{17E979F5-57B9-486E-AEA9-D43436247BC5}" type="datetimeFigureOut">
              <a:rPr lang="ru-RU" smtClean="0"/>
              <a:t>27.11.2019</a:t>
            </a:fld>
            <a:endParaRPr lang="ru-RU"/>
          </a:p>
        </p:txBody>
      </p:sp>
      <p:sp>
        <p:nvSpPr>
          <p:cNvPr id="5" name="Нижний колонтитул 4">
            <a:extLst>
              <a:ext uri="{FF2B5EF4-FFF2-40B4-BE49-F238E27FC236}">
                <a16:creationId xmlns:a16="http://schemas.microsoft.com/office/drawing/2014/main" id="{EF07C867-6FEC-4D5E-9043-D03A3E0339C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18E608F-B910-400F-9CE8-D6C7ECFF5B52}"/>
              </a:ext>
            </a:extLst>
          </p:cNvPr>
          <p:cNvSpPr>
            <a:spLocks noGrp="1"/>
          </p:cNvSpPr>
          <p:nvPr>
            <p:ph type="sldNum" sz="quarter" idx="12"/>
          </p:nvPr>
        </p:nvSpPr>
        <p:spPr/>
        <p:txBody>
          <a:bodyPr/>
          <a:lstStyle/>
          <a:p>
            <a:fld id="{4C9B8104-5EDF-40BD-8674-F1B12737FE96}" type="slidenum">
              <a:rPr lang="ru-RU" smtClean="0"/>
              <a:t>‹#›</a:t>
            </a:fld>
            <a:endParaRPr lang="ru-RU"/>
          </a:p>
        </p:txBody>
      </p:sp>
    </p:spTree>
    <p:extLst>
      <p:ext uri="{BB962C8B-B14F-4D97-AF65-F5344CB8AC3E}">
        <p14:creationId xmlns:p14="http://schemas.microsoft.com/office/powerpoint/2010/main" val="4132853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E704FA90-79CD-4F23-B570-B6445B9691AE}"/>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F0F15E57-ECA3-4D2A-86DD-C61D105F21AD}"/>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30AF305-0820-46DB-8C88-4AFF00CB1A5F}"/>
              </a:ext>
            </a:extLst>
          </p:cNvPr>
          <p:cNvSpPr>
            <a:spLocks noGrp="1"/>
          </p:cNvSpPr>
          <p:nvPr>
            <p:ph type="dt" sz="half" idx="10"/>
          </p:nvPr>
        </p:nvSpPr>
        <p:spPr/>
        <p:txBody>
          <a:bodyPr/>
          <a:lstStyle/>
          <a:p>
            <a:fld id="{17E979F5-57B9-486E-AEA9-D43436247BC5}" type="datetimeFigureOut">
              <a:rPr lang="ru-RU" smtClean="0"/>
              <a:t>27.11.2019</a:t>
            </a:fld>
            <a:endParaRPr lang="ru-RU"/>
          </a:p>
        </p:txBody>
      </p:sp>
      <p:sp>
        <p:nvSpPr>
          <p:cNvPr id="5" name="Нижний колонтитул 4">
            <a:extLst>
              <a:ext uri="{FF2B5EF4-FFF2-40B4-BE49-F238E27FC236}">
                <a16:creationId xmlns:a16="http://schemas.microsoft.com/office/drawing/2014/main" id="{E3FB8294-05EC-430D-BECB-77BFE7EB49E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165065A-4C76-4107-A997-890F539EED91}"/>
              </a:ext>
            </a:extLst>
          </p:cNvPr>
          <p:cNvSpPr>
            <a:spLocks noGrp="1"/>
          </p:cNvSpPr>
          <p:nvPr>
            <p:ph type="sldNum" sz="quarter" idx="12"/>
          </p:nvPr>
        </p:nvSpPr>
        <p:spPr/>
        <p:txBody>
          <a:bodyPr/>
          <a:lstStyle/>
          <a:p>
            <a:fld id="{4C9B8104-5EDF-40BD-8674-F1B12737FE96}" type="slidenum">
              <a:rPr lang="ru-RU" smtClean="0"/>
              <a:t>‹#›</a:t>
            </a:fld>
            <a:endParaRPr lang="ru-RU"/>
          </a:p>
        </p:txBody>
      </p:sp>
    </p:spTree>
    <p:extLst>
      <p:ext uri="{BB962C8B-B14F-4D97-AF65-F5344CB8AC3E}">
        <p14:creationId xmlns:p14="http://schemas.microsoft.com/office/powerpoint/2010/main" val="609593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EF48E37-0D74-411E-BE58-0DABC5E852C3}"/>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F3DF645D-172B-4A45-808E-037056377A5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1F9368B-AD92-44F5-BD3F-F04E2BCB3272}"/>
              </a:ext>
            </a:extLst>
          </p:cNvPr>
          <p:cNvSpPr>
            <a:spLocks noGrp="1"/>
          </p:cNvSpPr>
          <p:nvPr>
            <p:ph type="dt" sz="half" idx="10"/>
          </p:nvPr>
        </p:nvSpPr>
        <p:spPr/>
        <p:txBody>
          <a:bodyPr/>
          <a:lstStyle/>
          <a:p>
            <a:fld id="{17E979F5-57B9-486E-AEA9-D43436247BC5}" type="datetimeFigureOut">
              <a:rPr lang="ru-RU" smtClean="0"/>
              <a:t>27.11.2019</a:t>
            </a:fld>
            <a:endParaRPr lang="ru-RU"/>
          </a:p>
        </p:txBody>
      </p:sp>
      <p:sp>
        <p:nvSpPr>
          <p:cNvPr id="5" name="Нижний колонтитул 4">
            <a:extLst>
              <a:ext uri="{FF2B5EF4-FFF2-40B4-BE49-F238E27FC236}">
                <a16:creationId xmlns:a16="http://schemas.microsoft.com/office/drawing/2014/main" id="{37A44F24-369F-4F12-9BD1-FB7465B9D3C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7C88D46-B4E5-435D-998B-2F3A3B0DDFD9}"/>
              </a:ext>
            </a:extLst>
          </p:cNvPr>
          <p:cNvSpPr>
            <a:spLocks noGrp="1"/>
          </p:cNvSpPr>
          <p:nvPr>
            <p:ph type="sldNum" sz="quarter" idx="12"/>
          </p:nvPr>
        </p:nvSpPr>
        <p:spPr/>
        <p:txBody>
          <a:bodyPr/>
          <a:lstStyle/>
          <a:p>
            <a:fld id="{4C9B8104-5EDF-40BD-8674-F1B12737FE96}" type="slidenum">
              <a:rPr lang="ru-RU" smtClean="0"/>
              <a:t>‹#›</a:t>
            </a:fld>
            <a:endParaRPr lang="ru-RU"/>
          </a:p>
        </p:txBody>
      </p:sp>
    </p:spTree>
    <p:extLst>
      <p:ext uri="{BB962C8B-B14F-4D97-AF65-F5344CB8AC3E}">
        <p14:creationId xmlns:p14="http://schemas.microsoft.com/office/powerpoint/2010/main" val="3556455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CE20424-B981-4D46-A7CD-28924F1ED887}"/>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DD17DE81-7558-4688-B8E8-F08D3D8F01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6737F1A8-1930-414B-8F0B-16A1A612AF37}"/>
              </a:ext>
            </a:extLst>
          </p:cNvPr>
          <p:cNvSpPr>
            <a:spLocks noGrp="1"/>
          </p:cNvSpPr>
          <p:nvPr>
            <p:ph type="dt" sz="half" idx="10"/>
          </p:nvPr>
        </p:nvSpPr>
        <p:spPr/>
        <p:txBody>
          <a:bodyPr/>
          <a:lstStyle/>
          <a:p>
            <a:fld id="{17E979F5-57B9-486E-AEA9-D43436247BC5}" type="datetimeFigureOut">
              <a:rPr lang="ru-RU" smtClean="0"/>
              <a:t>27.11.2019</a:t>
            </a:fld>
            <a:endParaRPr lang="ru-RU"/>
          </a:p>
        </p:txBody>
      </p:sp>
      <p:sp>
        <p:nvSpPr>
          <p:cNvPr id="5" name="Нижний колонтитул 4">
            <a:extLst>
              <a:ext uri="{FF2B5EF4-FFF2-40B4-BE49-F238E27FC236}">
                <a16:creationId xmlns:a16="http://schemas.microsoft.com/office/drawing/2014/main" id="{2D3F7D42-3287-409E-B25D-636213C7D52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F4C1DAF-6C61-4E56-9896-CFA0452FCB1F}"/>
              </a:ext>
            </a:extLst>
          </p:cNvPr>
          <p:cNvSpPr>
            <a:spLocks noGrp="1"/>
          </p:cNvSpPr>
          <p:nvPr>
            <p:ph type="sldNum" sz="quarter" idx="12"/>
          </p:nvPr>
        </p:nvSpPr>
        <p:spPr/>
        <p:txBody>
          <a:bodyPr/>
          <a:lstStyle/>
          <a:p>
            <a:fld id="{4C9B8104-5EDF-40BD-8674-F1B12737FE96}" type="slidenum">
              <a:rPr lang="ru-RU" smtClean="0"/>
              <a:t>‹#›</a:t>
            </a:fld>
            <a:endParaRPr lang="ru-RU"/>
          </a:p>
        </p:txBody>
      </p:sp>
    </p:spTree>
    <p:extLst>
      <p:ext uri="{BB962C8B-B14F-4D97-AF65-F5344CB8AC3E}">
        <p14:creationId xmlns:p14="http://schemas.microsoft.com/office/powerpoint/2010/main" val="3493155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EF5B39-48C5-4378-8564-F827ED045BC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38B68B72-B53D-4585-B6DC-1D95DA62CE35}"/>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592C3B79-5D36-4DDE-A785-76672A964FE4}"/>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D219B36D-E691-40D9-A112-20C8A21B709F}"/>
              </a:ext>
            </a:extLst>
          </p:cNvPr>
          <p:cNvSpPr>
            <a:spLocks noGrp="1"/>
          </p:cNvSpPr>
          <p:nvPr>
            <p:ph type="dt" sz="half" idx="10"/>
          </p:nvPr>
        </p:nvSpPr>
        <p:spPr/>
        <p:txBody>
          <a:bodyPr/>
          <a:lstStyle/>
          <a:p>
            <a:fld id="{17E979F5-57B9-486E-AEA9-D43436247BC5}" type="datetimeFigureOut">
              <a:rPr lang="ru-RU" smtClean="0"/>
              <a:t>27.11.2019</a:t>
            </a:fld>
            <a:endParaRPr lang="ru-RU"/>
          </a:p>
        </p:txBody>
      </p:sp>
      <p:sp>
        <p:nvSpPr>
          <p:cNvPr id="6" name="Нижний колонтитул 5">
            <a:extLst>
              <a:ext uri="{FF2B5EF4-FFF2-40B4-BE49-F238E27FC236}">
                <a16:creationId xmlns:a16="http://schemas.microsoft.com/office/drawing/2014/main" id="{5057C793-AF11-4DB6-9538-C3CB542C383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03F4346-27AC-40D5-B49A-31481410EB91}"/>
              </a:ext>
            </a:extLst>
          </p:cNvPr>
          <p:cNvSpPr>
            <a:spLocks noGrp="1"/>
          </p:cNvSpPr>
          <p:nvPr>
            <p:ph type="sldNum" sz="quarter" idx="12"/>
          </p:nvPr>
        </p:nvSpPr>
        <p:spPr/>
        <p:txBody>
          <a:bodyPr/>
          <a:lstStyle/>
          <a:p>
            <a:fld id="{4C9B8104-5EDF-40BD-8674-F1B12737FE96}" type="slidenum">
              <a:rPr lang="ru-RU" smtClean="0"/>
              <a:t>‹#›</a:t>
            </a:fld>
            <a:endParaRPr lang="ru-RU"/>
          </a:p>
        </p:txBody>
      </p:sp>
    </p:spTree>
    <p:extLst>
      <p:ext uri="{BB962C8B-B14F-4D97-AF65-F5344CB8AC3E}">
        <p14:creationId xmlns:p14="http://schemas.microsoft.com/office/powerpoint/2010/main" val="4038158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E914019-1691-49CC-83B5-46DFC6F5D43E}"/>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E9109F02-6747-4569-979F-DF5489A68D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6253C159-8E15-466F-AE0A-D8BAF2B76021}"/>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0CE95B47-7477-46C0-B955-6987063431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B8EB14BB-27BC-46DC-B955-78E72E4AD0F9}"/>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35702347-B336-4D7E-A2F7-F8CA849A2AE8}"/>
              </a:ext>
            </a:extLst>
          </p:cNvPr>
          <p:cNvSpPr>
            <a:spLocks noGrp="1"/>
          </p:cNvSpPr>
          <p:nvPr>
            <p:ph type="dt" sz="half" idx="10"/>
          </p:nvPr>
        </p:nvSpPr>
        <p:spPr/>
        <p:txBody>
          <a:bodyPr/>
          <a:lstStyle/>
          <a:p>
            <a:fld id="{17E979F5-57B9-486E-AEA9-D43436247BC5}" type="datetimeFigureOut">
              <a:rPr lang="ru-RU" smtClean="0"/>
              <a:t>27.11.2019</a:t>
            </a:fld>
            <a:endParaRPr lang="ru-RU"/>
          </a:p>
        </p:txBody>
      </p:sp>
      <p:sp>
        <p:nvSpPr>
          <p:cNvPr id="8" name="Нижний колонтитул 7">
            <a:extLst>
              <a:ext uri="{FF2B5EF4-FFF2-40B4-BE49-F238E27FC236}">
                <a16:creationId xmlns:a16="http://schemas.microsoft.com/office/drawing/2014/main" id="{B1A7C61E-AE65-49E3-9235-7F3AD0D65B08}"/>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3B32DCC6-E199-4FF3-81E8-1E5491D26D35}"/>
              </a:ext>
            </a:extLst>
          </p:cNvPr>
          <p:cNvSpPr>
            <a:spLocks noGrp="1"/>
          </p:cNvSpPr>
          <p:nvPr>
            <p:ph type="sldNum" sz="quarter" idx="12"/>
          </p:nvPr>
        </p:nvSpPr>
        <p:spPr/>
        <p:txBody>
          <a:bodyPr/>
          <a:lstStyle/>
          <a:p>
            <a:fld id="{4C9B8104-5EDF-40BD-8674-F1B12737FE96}" type="slidenum">
              <a:rPr lang="ru-RU" smtClean="0"/>
              <a:t>‹#›</a:t>
            </a:fld>
            <a:endParaRPr lang="ru-RU"/>
          </a:p>
        </p:txBody>
      </p:sp>
    </p:spTree>
    <p:extLst>
      <p:ext uri="{BB962C8B-B14F-4D97-AF65-F5344CB8AC3E}">
        <p14:creationId xmlns:p14="http://schemas.microsoft.com/office/powerpoint/2010/main" val="882563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05E0D03-7BB5-415A-8781-6D31B6BE8A60}"/>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79343A3C-8577-4546-931D-14AF646ACB39}"/>
              </a:ext>
            </a:extLst>
          </p:cNvPr>
          <p:cNvSpPr>
            <a:spLocks noGrp="1"/>
          </p:cNvSpPr>
          <p:nvPr>
            <p:ph type="dt" sz="half" idx="10"/>
          </p:nvPr>
        </p:nvSpPr>
        <p:spPr/>
        <p:txBody>
          <a:bodyPr/>
          <a:lstStyle/>
          <a:p>
            <a:fld id="{17E979F5-57B9-486E-AEA9-D43436247BC5}" type="datetimeFigureOut">
              <a:rPr lang="ru-RU" smtClean="0"/>
              <a:t>27.11.2019</a:t>
            </a:fld>
            <a:endParaRPr lang="ru-RU"/>
          </a:p>
        </p:txBody>
      </p:sp>
      <p:sp>
        <p:nvSpPr>
          <p:cNvPr id="4" name="Нижний колонтитул 3">
            <a:extLst>
              <a:ext uri="{FF2B5EF4-FFF2-40B4-BE49-F238E27FC236}">
                <a16:creationId xmlns:a16="http://schemas.microsoft.com/office/drawing/2014/main" id="{89486764-94DB-4296-8A93-15AC78CDBE2E}"/>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285F3B0B-E740-49CD-8CE7-9122EAC62ADA}"/>
              </a:ext>
            </a:extLst>
          </p:cNvPr>
          <p:cNvSpPr>
            <a:spLocks noGrp="1"/>
          </p:cNvSpPr>
          <p:nvPr>
            <p:ph type="sldNum" sz="quarter" idx="12"/>
          </p:nvPr>
        </p:nvSpPr>
        <p:spPr/>
        <p:txBody>
          <a:bodyPr/>
          <a:lstStyle/>
          <a:p>
            <a:fld id="{4C9B8104-5EDF-40BD-8674-F1B12737FE96}" type="slidenum">
              <a:rPr lang="ru-RU" smtClean="0"/>
              <a:t>‹#›</a:t>
            </a:fld>
            <a:endParaRPr lang="ru-RU"/>
          </a:p>
        </p:txBody>
      </p:sp>
    </p:spTree>
    <p:extLst>
      <p:ext uri="{BB962C8B-B14F-4D97-AF65-F5344CB8AC3E}">
        <p14:creationId xmlns:p14="http://schemas.microsoft.com/office/powerpoint/2010/main" val="594512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9A97F6B6-84C5-434E-AFBC-ACBA2641E9CB}"/>
              </a:ext>
            </a:extLst>
          </p:cNvPr>
          <p:cNvSpPr>
            <a:spLocks noGrp="1"/>
          </p:cNvSpPr>
          <p:nvPr>
            <p:ph type="dt" sz="half" idx="10"/>
          </p:nvPr>
        </p:nvSpPr>
        <p:spPr/>
        <p:txBody>
          <a:bodyPr/>
          <a:lstStyle/>
          <a:p>
            <a:fld id="{17E979F5-57B9-486E-AEA9-D43436247BC5}" type="datetimeFigureOut">
              <a:rPr lang="ru-RU" smtClean="0"/>
              <a:t>27.11.2019</a:t>
            </a:fld>
            <a:endParaRPr lang="ru-RU"/>
          </a:p>
        </p:txBody>
      </p:sp>
      <p:sp>
        <p:nvSpPr>
          <p:cNvPr id="3" name="Нижний колонтитул 2">
            <a:extLst>
              <a:ext uri="{FF2B5EF4-FFF2-40B4-BE49-F238E27FC236}">
                <a16:creationId xmlns:a16="http://schemas.microsoft.com/office/drawing/2014/main" id="{A4DF8B0E-8048-4233-8999-0E710D83CB4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3117C9AA-2278-4B64-89A3-5297C5301510}"/>
              </a:ext>
            </a:extLst>
          </p:cNvPr>
          <p:cNvSpPr>
            <a:spLocks noGrp="1"/>
          </p:cNvSpPr>
          <p:nvPr>
            <p:ph type="sldNum" sz="quarter" idx="12"/>
          </p:nvPr>
        </p:nvSpPr>
        <p:spPr/>
        <p:txBody>
          <a:bodyPr/>
          <a:lstStyle/>
          <a:p>
            <a:fld id="{4C9B8104-5EDF-40BD-8674-F1B12737FE96}" type="slidenum">
              <a:rPr lang="ru-RU" smtClean="0"/>
              <a:t>‹#›</a:t>
            </a:fld>
            <a:endParaRPr lang="ru-RU"/>
          </a:p>
        </p:txBody>
      </p:sp>
    </p:spTree>
    <p:extLst>
      <p:ext uri="{BB962C8B-B14F-4D97-AF65-F5344CB8AC3E}">
        <p14:creationId xmlns:p14="http://schemas.microsoft.com/office/powerpoint/2010/main" val="164368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5788034-560A-42B1-A1DB-1A88DBEF78FF}"/>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30AA9D4B-E63B-4251-9097-A83DBBC02A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4C8404AF-1D81-4542-8679-9826C9080B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31E3F0F-4D50-428D-9B4C-EA8C727D57C1}"/>
              </a:ext>
            </a:extLst>
          </p:cNvPr>
          <p:cNvSpPr>
            <a:spLocks noGrp="1"/>
          </p:cNvSpPr>
          <p:nvPr>
            <p:ph type="dt" sz="half" idx="10"/>
          </p:nvPr>
        </p:nvSpPr>
        <p:spPr/>
        <p:txBody>
          <a:bodyPr/>
          <a:lstStyle/>
          <a:p>
            <a:fld id="{17E979F5-57B9-486E-AEA9-D43436247BC5}" type="datetimeFigureOut">
              <a:rPr lang="ru-RU" smtClean="0"/>
              <a:t>27.11.2019</a:t>
            </a:fld>
            <a:endParaRPr lang="ru-RU"/>
          </a:p>
        </p:txBody>
      </p:sp>
      <p:sp>
        <p:nvSpPr>
          <p:cNvPr id="6" name="Нижний колонтитул 5">
            <a:extLst>
              <a:ext uri="{FF2B5EF4-FFF2-40B4-BE49-F238E27FC236}">
                <a16:creationId xmlns:a16="http://schemas.microsoft.com/office/drawing/2014/main" id="{4DDB0617-257F-4264-9505-B7670FFE97B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77EF113-C4DC-41F6-B839-329F187959C5}"/>
              </a:ext>
            </a:extLst>
          </p:cNvPr>
          <p:cNvSpPr>
            <a:spLocks noGrp="1"/>
          </p:cNvSpPr>
          <p:nvPr>
            <p:ph type="sldNum" sz="quarter" idx="12"/>
          </p:nvPr>
        </p:nvSpPr>
        <p:spPr/>
        <p:txBody>
          <a:bodyPr/>
          <a:lstStyle/>
          <a:p>
            <a:fld id="{4C9B8104-5EDF-40BD-8674-F1B12737FE96}" type="slidenum">
              <a:rPr lang="ru-RU" smtClean="0"/>
              <a:t>‹#›</a:t>
            </a:fld>
            <a:endParaRPr lang="ru-RU"/>
          </a:p>
        </p:txBody>
      </p:sp>
    </p:spTree>
    <p:extLst>
      <p:ext uri="{BB962C8B-B14F-4D97-AF65-F5344CB8AC3E}">
        <p14:creationId xmlns:p14="http://schemas.microsoft.com/office/powerpoint/2010/main" val="4248881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D556747-003F-4E36-92E8-A42FC9BCAF1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39DCF48E-0B15-4CA6-AA97-960990066B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2C7428C0-D122-4452-8506-205C424CAD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1F48700A-6F92-44C2-91CE-31BE621EE206}"/>
              </a:ext>
            </a:extLst>
          </p:cNvPr>
          <p:cNvSpPr>
            <a:spLocks noGrp="1"/>
          </p:cNvSpPr>
          <p:nvPr>
            <p:ph type="dt" sz="half" idx="10"/>
          </p:nvPr>
        </p:nvSpPr>
        <p:spPr/>
        <p:txBody>
          <a:bodyPr/>
          <a:lstStyle/>
          <a:p>
            <a:fld id="{17E979F5-57B9-486E-AEA9-D43436247BC5}" type="datetimeFigureOut">
              <a:rPr lang="ru-RU" smtClean="0"/>
              <a:t>27.11.2019</a:t>
            </a:fld>
            <a:endParaRPr lang="ru-RU"/>
          </a:p>
        </p:txBody>
      </p:sp>
      <p:sp>
        <p:nvSpPr>
          <p:cNvPr id="6" name="Нижний колонтитул 5">
            <a:extLst>
              <a:ext uri="{FF2B5EF4-FFF2-40B4-BE49-F238E27FC236}">
                <a16:creationId xmlns:a16="http://schemas.microsoft.com/office/drawing/2014/main" id="{20717B4E-63CC-4472-8610-FC46378D286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22A1F03-747B-4206-866C-3937FEB8E5DC}"/>
              </a:ext>
            </a:extLst>
          </p:cNvPr>
          <p:cNvSpPr>
            <a:spLocks noGrp="1"/>
          </p:cNvSpPr>
          <p:nvPr>
            <p:ph type="sldNum" sz="quarter" idx="12"/>
          </p:nvPr>
        </p:nvSpPr>
        <p:spPr/>
        <p:txBody>
          <a:bodyPr/>
          <a:lstStyle/>
          <a:p>
            <a:fld id="{4C9B8104-5EDF-40BD-8674-F1B12737FE96}" type="slidenum">
              <a:rPr lang="ru-RU" smtClean="0"/>
              <a:t>‹#›</a:t>
            </a:fld>
            <a:endParaRPr lang="ru-RU"/>
          </a:p>
        </p:txBody>
      </p:sp>
    </p:spTree>
    <p:extLst>
      <p:ext uri="{BB962C8B-B14F-4D97-AF65-F5344CB8AC3E}">
        <p14:creationId xmlns:p14="http://schemas.microsoft.com/office/powerpoint/2010/main" val="1303298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A153025-561C-492D-B821-D8593FE118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EDB9CADF-5691-4B6A-A2D7-0C6A2E219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71A3FA7-8D55-40EC-94AB-A1A927E469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E979F5-57B9-486E-AEA9-D43436247BC5}" type="datetimeFigureOut">
              <a:rPr lang="ru-RU" smtClean="0"/>
              <a:t>27.11.2019</a:t>
            </a:fld>
            <a:endParaRPr lang="ru-RU"/>
          </a:p>
        </p:txBody>
      </p:sp>
      <p:sp>
        <p:nvSpPr>
          <p:cNvPr id="5" name="Нижний колонтитул 4">
            <a:extLst>
              <a:ext uri="{FF2B5EF4-FFF2-40B4-BE49-F238E27FC236}">
                <a16:creationId xmlns:a16="http://schemas.microsoft.com/office/drawing/2014/main" id="{FB96F01F-8F54-4C9A-9E37-B790B96C87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A6B1EC02-0021-4EDB-8529-9E3CEFB93F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9B8104-5EDF-40BD-8674-F1B12737FE96}" type="slidenum">
              <a:rPr lang="ru-RU" smtClean="0"/>
              <a:t>‹#›</a:t>
            </a:fld>
            <a:endParaRPr lang="ru-RU"/>
          </a:p>
        </p:txBody>
      </p:sp>
    </p:spTree>
    <p:extLst>
      <p:ext uri="{BB962C8B-B14F-4D97-AF65-F5344CB8AC3E}">
        <p14:creationId xmlns:p14="http://schemas.microsoft.com/office/powerpoint/2010/main" val="312875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AB5520B0-9283-42FA-9CF8-B176C5BA3184}"/>
              </a:ext>
            </a:extLst>
          </p:cNvPr>
          <p:cNvSpPr/>
          <p:nvPr/>
        </p:nvSpPr>
        <p:spPr>
          <a:xfrm>
            <a:off x="647114" y="139656"/>
            <a:ext cx="10958731" cy="1015663"/>
          </a:xfrm>
          <a:prstGeom prst="rect">
            <a:avLst/>
          </a:prstGeom>
        </p:spPr>
        <p:txBody>
          <a:bodyPr wrap="square">
            <a:spAutoFit/>
          </a:bodyPr>
          <a:lstStyle/>
          <a:p>
            <a:pPr algn="ctr"/>
            <a:r>
              <a:rPr lang="ru-RU" sz="2000" dirty="0"/>
              <a:t>Международная конференция (семинар) по вопросам нормирования труда в организациях государств-участников СНГ 28 – 29 ноября 2019 г.</a:t>
            </a:r>
          </a:p>
          <a:p>
            <a:pPr algn="ctr"/>
            <a:r>
              <a:rPr lang="ru-RU" sz="2000" dirty="0"/>
              <a:t>г. </a:t>
            </a:r>
            <a:r>
              <a:rPr lang="ru-RU" sz="2000" dirty="0" err="1"/>
              <a:t>Нур</a:t>
            </a:r>
            <a:r>
              <a:rPr lang="ru-RU" sz="2000" dirty="0"/>
              <a:t>-Султан </a:t>
            </a:r>
          </a:p>
        </p:txBody>
      </p:sp>
      <p:sp>
        <p:nvSpPr>
          <p:cNvPr id="5" name="Прямоугольник 4">
            <a:extLst>
              <a:ext uri="{FF2B5EF4-FFF2-40B4-BE49-F238E27FC236}">
                <a16:creationId xmlns:a16="http://schemas.microsoft.com/office/drawing/2014/main" id="{421F37AB-550C-4943-A632-72E7EBEB3818}"/>
              </a:ext>
            </a:extLst>
          </p:cNvPr>
          <p:cNvSpPr/>
          <p:nvPr/>
        </p:nvSpPr>
        <p:spPr>
          <a:xfrm>
            <a:off x="1960098" y="2440452"/>
            <a:ext cx="8271803" cy="954107"/>
          </a:xfrm>
          <a:prstGeom prst="rect">
            <a:avLst/>
          </a:prstGeom>
        </p:spPr>
        <p:txBody>
          <a:bodyPr wrap="square">
            <a:spAutoFit/>
          </a:bodyPr>
          <a:lstStyle/>
          <a:p>
            <a:pPr algn="ctr"/>
            <a:r>
              <a:rPr lang="ru-RU" sz="2800" b="1" dirty="0"/>
              <a:t>Подходы к нормированию труда в системе государственной службы</a:t>
            </a:r>
          </a:p>
        </p:txBody>
      </p:sp>
      <p:sp>
        <p:nvSpPr>
          <p:cNvPr id="6" name="Прямоугольник 5">
            <a:extLst>
              <a:ext uri="{FF2B5EF4-FFF2-40B4-BE49-F238E27FC236}">
                <a16:creationId xmlns:a16="http://schemas.microsoft.com/office/drawing/2014/main" id="{10B01116-9AE2-4E06-946E-1ED2B20AE2DB}"/>
              </a:ext>
            </a:extLst>
          </p:cNvPr>
          <p:cNvSpPr/>
          <p:nvPr/>
        </p:nvSpPr>
        <p:spPr>
          <a:xfrm>
            <a:off x="1006818" y="5523300"/>
            <a:ext cx="10798277" cy="646331"/>
          </a:xfrm>
          <a:prstGeom prst="rect">
            <a:avLst/>
          </a:prstGeom>
        </p:spPr>
        <p:txBody>
          <a:bodyPr wrap="none">
            <a:spAutoFit/>
          </a:bodyPr>
          <a:lstStyle/>
          <a:p>
            <a:r>
              <a:rPr lang="ru-RU" b="1" dirty="0"/>
              <a:t>Автор: </a:t>
            </a:r>
            <a:r>
              <a:rPr lang="ru-RU" dirty="0"/>
              <a:t>Салимгереев </a:t>
            </a:r>
            <a:r>
              <a:rPr lang="ru-RU" dirty="0" err="1"/>
              <a:t>Нарсымбат</a:t>
            </a:r>
            <a:r>
              <a:rPr lang="ru-RU" dirty="0"/>
              <a:t> </a:t>
            </a:r>
            <a:r>
              <a:rPr lang="ru-RU" dirty="0" err="1"/>
              <a:t>Мусагалиевич</a:t>
            </a:r>
            <a:r>
              <a:rPr lang="ru-RU" dirty="0"/>
              <a:t>, Заместитель директора ТОО «Центр оптимизации трудовых</a:t>
            </a:r>
          </a:p>
          <a:p>
            <a:r>
              <a:rPr lang="ru-RU" dirty="0"/>
              <a:t>отношений»</a:t>
            </a:r>
          </a:p>
        </p:txBody>
      </p:sp>
    </p:spTree>
    <p:extLst>
      <p:ext uri="{BB962C8B-B14F-4D97-AF65-F5344CB8AC3E}">
        <p14:creationId xmlns:p14="http://schemas.microsoft.com/office/powerpoint/2010/main" val="1338789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C91364F9-6DDE-48B2-A6C5-BABD03CD0429}"/>
              </a:ext>
            </a:extLst>
          </p:cNvPr>
          <p:cNvPicPr>
            <a:picLocks noChangeAspect="1"/>
          </p:cNvPicPr>
          <p:nvPr/>
        </p:nvPicPr>
        <p:blipFill>
          <a:blip r:embed="rId3"/>
          <a:stretch>
            <a:fillRect/>
          </a:stretch>
        </p:blipFill>
        <p:spPr>
          <a:xfrm>
            <a:off x="978130" y="1195759"/>
            <a:ext cx="10435613" cy="5303520"/>
          </a:xfrm>
          <a:prstGeom prst="rect">
            <a:avLst/>
          </a:prstGeom>
        </p:spPr>
      </p:pic>
      <p:sp>
        <p:nvSpPr>
          <p:cNvPr id="5" name="Прямоугольник 4">
            <a:extLst>
              <a:ext uri="{FF2B5EF4-FFF2-40B4-BE49-F238E27FC236}">
                <a16:creationId xmlns:a16="http://schemas.microsoft.com/office/drawing/2014/main" id="{E8E87465-4DAE-400D-A107-11280FCFD4DC}"/>
              </a:ext>
            </a:extLst>
          </p:cNvPr>
          <p:cNvSpPr/>
          <p:nvPr/>
        </p:nvSpPr>
        <p:spPr>
          <a:xfrm>
            <a:off x="1218863" y="139674"/>
            <a:ext cx="9754273" cy="830997"/>
          </a:xfrm>
          <a:prstGeom prst="rect">
            <a:avLst/>
          </a:prstGeom>
        </p:spPr>
        <p:txBody>
          <a:bodyPr wrap="none">
            <a:spAutoFit/>
          </a:bodyPr>
          <a:lstStyle/>
          <a:p>
            <a:pPr algn="ctr"/>
            <a:r>
              <a:rPr lang="ru-RU" sz="2400" dirty="0"/>
              <a:t>Проведение хронометражных исследований:</a:t>
            </a:r>
          </a:p>
          <a:p>
            <a:pPr algn="ctr"/>
            <a:r>
              <a:rPr lang="en-US" sz="2400" dirty="0"/>
              <a:t>Web-</a:t>
            </a:r>
            <a:r>
              <a:rPr lang="ru-RU" sz="2400" dirty="0"/>
              <a:t>приложение функционального учета рабочего времени </a:t>
            </a:r>
            <a:r>
              <a:rPr lang="en-US" sz="2400" dirty="0"/>
              <a:t>workload.kz</a:t>
            </a:r>
          </a:p>
        </p:txBody>
      </p:sp>
    </p:spTree>
    <p:extLst>
      <p:ext uri="{BB962C8B-B14F-4D97-AF65-F5344CB8AC3E}">
        <p14:creationId xmlns:p14="http://schemas.microsoft.com/office/powerpoint/2010/main" val="3344464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B0C874D9-E672-423D-A57B-4476078A7BBC}"/>
              </a:ext>
            </a:extLst>
          </p:cNvPr>
          <p:cNvSpPr/>
          <p:nvPr/>
        </p:nvSpPr>
        <p:spPr>
          <a:xfrm>
            <a:off x="1218863" y="139674"/>
            <a:ext cx="9754273" cy="830997"/>
          </a:xfrm>
          <a:prstGeom prst="rect">
            <a:avLst/>
          </a:prstGeom>
        </p:spPr>
        <p:txBody>
          <a:bodyPr wrap="none">
            <a:spAutoFit/>
          </a:bodyPr>
          <a:lstStyle/>
          <a:p>
            <a:pPr algn="ctr"/>
            <a:r>
              <a:rPr lang="ru-RU" sz="2400" dirty="0"/>
              <a:t>Проведение хронометражных исследований:</a:t>
            </a:r>
          </a:p>
          <a:p>
            <a:pPr algn="ctr"/>
            <a:r>
              <a:rPr lang="en-US" sz="2400" dirty="0"/>
              <a:t>Web-</a:t>
            </a:r>
            <a:r>
              <a:rPr lang="ru-RU" sz="2400" dirty="0"/>
              <a:t>приложение функционального учета рабочего времени </a:t>
            </a:r>
            <a:r>
              <a:rPr lang="en-US" sz="2400" dirty="0"/>
              <a:t>workload.kz</a:t>
            </a:r>
          </a:p>
        </p:txBody>
      </p:sp>
      <p:pic>
        <p:nvPicPr>
          <p:cNvPr id="5" name="Рисунок 4">
            <a:extLst>
              <a:ext uri="{FF2B5EF4-FFF2-40B4-BE49-F238E27FC236}">
                <a16:creationId xmlns:a16="http://schemas.microsoft.com/office/drawing/2014/main" id="{71715343-B15B-4C1E-8DE9-22A09F1F6537}"/>
              </a:ext>
            </a:extLst>
          </p:cNvPr>
          <p:cNvPicPr>
            <a:picLocks noChangeAspect="1"/>
          </p:cNvPicPr>
          <p:nvPr/>
        </p:nvPicPr>
        <p:blipFill>
          <a:blip r:embed="rId3"/>
          <a:stretch>
            <a:fillRect/>
          </a:stretch>
        </p:blipFill>
        <p:spPr>
          <a:xfrm>
            <a:off x="996068" y="1177473"/>
            <a:ext cx="10145544" cy="5124853"/>
          </a:xfrm>
          <a:prstGeom prst="rect">
            <a:avLst/>
          </a:prstGeom>
        </p:spPr>
      </p:pic>
    </p:spTree>
    <p:extLst>
      <p:ext uri="{BB962C8B-B14F-4D97-AF65-F5344CB8AC3E}">
        <p14:creationId xmlns:p14="http://schemas.microsoft.com/office/powerpoint/2010/main" val="1535890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5D509ADC-C182-42E9-9967-5A85BD6977F8}"/>
              </a:ext>
            </a:extLst>
          </p:cNvPr>
          <p:cNvSpPr/>
          <p:nvPr/>
        </p:nvSpPr>
        <p:spPr>
          <a:xfrm>
            <a:off x="794623" y="266283"/>
            <a:ext cx="10602774" cy="461665"/>
          </a:xfrm>
          <a:prstGeom prst="rect">
            <a:avLst/>
          </a:prstGeom>
        </p:spPr>
        <p:txBody>
          <a:bodyPr wrap="none">
            <a:spAutoFit/>
          </a:bodyPr>
          <a:lstStyle/>
          <a:p>
            <a:pPr algn="ctr"/>
            <a:r>
              <a:rPr lang="en-US" sz="2400" dirty="0"/>
              <a:t>C</a:t>
            </a:r>
            <a:r>
              <a:rPr lang="ru-RU" sz="2400" dirty="0"/>
              <a:t>бор иных статистических сведений</a:t>
            </a:r>
            <a:r>
              <a:rPr lang="en-US" sz="2400" dirty="0"/>
              <a:t>: </a:t>
            </a:r>
            <a:r>
              <a:rPr lang="ru-RU" sz="2400" dirty="0"/>
              <a:t>официальная и ведомственная статистика</a:t>
            </a:r>
          </a:p>
        </p:txBody>
      </p:sp>
      <p:sp>
        <p:nvSpPr>
          <p:cNvPr id="5" name="Прямоугольник 4">
            <a:extLst>
              <a:ext uri="{FF2B5EF4-FFF2-40B4-BE49-F238E27FC236}">
                <a16:creationId xmlns:a16="http://schemas.microsoft.com/office/drawing/2014/main" id="{23FBD7D5-8F49-450C-BC55-13B53270F148}"/>
              </a:ext>
            </a:extLst>
          </p:cNvPr>
          <p:cNvSpPr/>
          <p:nvPr/>
        </p:nvSpPr>
        <p:spPr>
          <a:xfrm>
            <a:off x="1420837" y="1382286"/>
            <a:ext cx="9129932" cy="3477875"/>
          </a:xfrm>
          <a:prstGeom prst="rect">
            <a:avLst/>
          </a:prstGeom>
        </p:spPr>
        <p:txBody>
          <a:bodyPr wrap="square">
            <a:spAutoFit/>
          </a:bodyPr>
          <a:lstStyle/>
          <a:p>
            <a:pPr algn="just"/>
            <a:r>
              <a:rPr lang="en-US" sz="2000" b="1" dirty="0"/>
              <a:t>	</a:t>
            </a:r>
            <a:r>
              <a:rPr lang="ru-RU" sz="2000" b="1" dirty="0"/>
              <a:t>При разработке нормативов по труду в системе государственной службы основными источниками статистических данных являются:</a:t>
            </a:r>
          </a:p>
          <a:p>
            <a:pPr algn="just"/>
            <a:r>
              <a:rPr lang="en-US" sz="2000" dirty="0"/>
              <a:t>	</a:t>
            </a:r>
            <a:r>
              <a:rPr lang="ru-RU" sz="2000" dirty="0"/>
              <a:t>- сайт Комитета по статистике МНЭ РК;</a:t>
            </a:r>
          </a:p>
          <a:p>
            <a:pPr algn="just"/>
            <a:r>
              <a:rPr lang="en-US" sz="2000" dirty="0"/>
              <a:t>	</a:t>
            </a:r>
            <a:r>
              <a:rPr lang="ru-RU" sz="2000" dirty="0"/>
              <a:t>- сайт Комитета правовой статистики ГП РК;</a:t>
            </a:r>
          </a:p>
          <a:p>
            <a:pPr algn="just"/>
            <a:r>
              <a:rPr lang="en-US" sz="2000" dirty="0"/>
              <a:t>	</a:t>
            </a:r>
            <a:r>
              <a:rPr lang="ru-RU" sz="2000" dirty="0"/>
              <a:t>- сайт государственных закупок;</a:t>
            </a:r>
          </a:p>
          <a:p>
            <a:pPr algn="just"/>
            <a:r>
              <a:rPr lang="en-US" sz="2000" dirty="0"/>
              <a:t>	</a:t>
            </a:r>
            <a:r>
              <a:rPr lang="ru-RU" sz="2000" dirty="0"/>
              <a:t>- сайт Комитета государственных доходов МФ РК;</a:t>
            </a:r>
          </a:p>
          <a:p>
            <a:pPr algn="just"/>
            <a:r>
              <a:rPr lang="en-US" sz="2000" dirty="0"/>
              <a:t>	</a:t>
            </a:r>
            <a:r>
              <a:rPr lang="ru-RU" sz="2000" dirty="0"/>
              <a:t>- сайт Верховного суда Республики Казахстан;</a:t>
            </a:r>
          </a:p>
          <a:p>
            <a:pPr algn="just"/>
            <a:r>
              <a:rPr lang="en-US" sz="2000" dirty="0"/>
              <a:t>	</a:t>
            </a:r>
            <a:r>
              <a:rPr lang="ru-RU" sz="2000" dirty="0"/>
              <a:t>- сайт </a:t>
            </a:r>
            <a:r>
              <a:rPr lang="en-US" sz="2000" dirty="0" err="1"/>
              <a:t>eGov</a:t>
            </a:r>
            <a:r>
              <a:rPr lang="ru-RU" sz="2000" dirty="0"/>
              <a:t>.</a:t>
            </a:r>
            <a:r>
              <a:rPr lang="en-US" sz="2000" dirty="0" err="1"/>
              <a:t>kz</a:t>
            </a:r>
            <a:r>
              <a:rPr lang="ru-RU" sz="2000" dirty="0"/>
              <a:t>;</a:t>
            </a:r>
          </a:p>
          <a:p>
            <a:pPr algn="just"/>
            <a:r>
              <a:rPr lang="en-US" sz="2000" dirty="0"/>
              <a:t>	</a:t>
            </a:r>
            <a:r>
              <a:rPr lang="ru-RU" sz="2000" dirty="0"/>
              <a:t>- официальные сайты центральных государственных органов;</a:t>
            </a:r>
          </a:p>
          <a:p>
            <a:pPr algn="just"/>
            <a:r>
              <a:rPr lang="en-US" sz="2000" dirty="0"/>
              <a:t>	</a:t>
            </a:r>
            <a:r>
              <a:rPr lang="ru-RU" sz="2000" dirty="0"/>
              <a:t>- сайты местных исполнительных органов;</a:t>
            </a:r>
          </a:p>
          <a:p>
            <a:pPr algn="just"/>
            <a:r>
              <a:rPr lang="en-US" sz="2000" dirty="0"/>
              <a:t>	</a:t>
            </a:r>
            <a:r>
              <a:rPr lang="ru-RU" sz="2000" dirty="0"/>
              <a:t>- ведомственная статистика государственных органов.</a:t>
            </a:r>
          </a:p>
        </p:txBody>
      </p:sp>
    </p:spTree>
    <p:extLst>
      <p:ext uri="{BB962C8B-B14F-4D97-AF65-F5344CB8AC3E}">
        <p14:creationId xmlns:p14="http://schemas.microsoft.com/office/powerpoint/2010/main" val="1859932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525CC1F9-8727-49C9-82F2-64B1ABE7DFDD}"/>
              </a:ext>
            </a:extLst>
          </p:cNvPr>
          <p:cNvSpPr/>
          <p:nvPr/>
        </p:nvSpPr>
        <p:spPr>
          <a:xfrm>
            <a:off x="1611581" y="266283"/>
            <a:ext cx="8968867" cy="461665"/>
          </a:xfrm>
          <a:prstGeom prst="rect">
            <a:avLst/>
          </a:prstGeom>
        </p:spPr>
        <p:txBody>
          <a:bodyPr wrap="none">
            <a:spAutoFit/>
          </a:bodyPr>
          <a:lstStyle/>
          <a:p>
            <a:pPr algn="ctr"/>
            <a:r>
              <a:rPr lang="en-US" sz="2400" dirty="0"/>
              <a:t>C</a:t>
            </a:r>
            <a:r>
              <a:rPr lang="ru-RU" sz="2400" dirty="0"/>
              <a:t>бор иных статистических сведений</a:t>
            </a:r>
            <a:r>
              <a:rPr lang="en-US" sz="2400" dirty="0"/>
              <a:t>: </a:t>
            </a:r>
            <a:r>
              <a:rPr lang="ru-RU" sz="2400" dirty="0"/>
              <a:t>иные источники информации</a:t>
            </a:r>
          </a:p>
        </p:txBody>
      </p:sp>
      <p:sp>
        <p:nvSpPr>
          <p:cNvPr id="5" name="Прямоугольник 4">
            <a:extLst>
              <a:ext uri="{FF2B5EF4-FFF2-40B4-BE49-F238E27FC236}">
                <a16:creationId xmlns:a16="http://schemas.microsoft.com/office/drawing/2014/main" id="{C2BF6D64-A666-4A76-9A50-68C1151C6F35}"/>
              </a:ext>
            </a:extLst>
          </p:cNvPr>
          <p:cNvSpPr/>
          <p:nvPr/>
        </p:nvSpPr>
        <p:spPr>
          <a:xfrm>
            <a:off x="1913206" y="1456735"/>
            <a:ext cx="8667242" cy="1938992"/>
          </a:xfrm>
          <a:prstGeom prst="rect">
            <a:avLst/>
          </a:prstGeom>
        </p:spPr>
        <p:txBody>
          <a:bodyPr wrap="square">
            <a:spAutoFit/>
          </a:bodyPr>
          <a:lstStyle/>
          <a:p>
            <a:pPr algn="just"/>
            <a:r>
              <a:rPr lang="ru-RU" sz="2000" b="1" dirty="0"/>
              <a:t>	Кроме указанных источников полезно также использовать выгрузки данных из информационных систем государственных органов:</a:t>
            </a:r>
          </a:p>
          <a:p>
            <a:pPr algn="just"/>
            <a:r>
              <a:rPr lang="ru-RU" sz="2000" dirty="0"/>
              <a:t>	- системы электронного документооборота;</a:t>
            </a:r>
          </a:p>
          <a:p>
            <a:pPr algn="just"/>
            <a:r>
              <a:rPr lang="ru-RU" sz="2000" dirty="0"/>
              <a:t>	- системы контроля управления доступом (СКУД);</a:t>
            </a:r>
          </a:p>
          <a:p>
            <a:pPr algn="just"/>
            <a:r>
              <a:rPr lang="ru-RU" sz="2000" dirty="0"/>
              <a:t>	- </a:t>
            </a:r>
            <a:r>
              <a:rPr lang="en-US" sz="2000" dirty="0"/>
              <a:t>ERP</a:t>
            </a:r>
            <a:r>
              <a:rPr lang="ru-RU" sz="2000" dirty="0"/>
              <a:t> - системы;</a:t>
            </a:r>
          </a:p>
          <a:p>
            <a:pPr algn="just"/>
            <a:r>
              <a:rPr lang="ru-RU" sz="2000" dirty="0"/>
              <a:t>	- любые другие информационные системы.</a:t>
            </a:r>
          </a:p>
        </p:txBody>
      </p:sp>
    </p:spTree>
    <p:extLst>
      <p:ext uri="{BB962C8B-B14F-4D97-AF65-F5344CB8AC3E}">
        <p14:creationId xmlns:p14="http://schemas.microsoft.com/office/powerpoint/2010/main" val="1362465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DF4BF0CE-F345-4277-9BBC-A6437A1B0594}"/>
              </a:ext>
            </a:extLst>
          </p:cNvPr>
          <p:cNvSpPr/>
          <p:nvPr/>
        </p:nvSpPr>
        <p:spPr>
          <a:xfrm>
            <a:off x="1771951" y="266283"/>
            <a:ext cx="8648138" cy="461665"/>
          </a:xfrm>
          <a:prstGeom prst="rect">
            <a:avLst/>
          </a:prstGeom>
        </p:spPr>
        <p:txBody>
          <a:bodyPr wrap="none">
            <a:spAutoFit/>
          </a:bodyPr>
          <a:lstStyle/>
          <a:p>
            <a:pPr algn="ctr"/>
            <a:r>
              <a:rPr lang="en-US" sz="2400" dirty="0"/>
              <a:t>C</a:t>
            </a:r>
            <a:r>
              <a:rPr lang="ru-RU" sz="2400" dirty="0"/>
              <a:t>бор иных статистических сведений</a:t>
            </a:r>
            <a:r>
              <a:rPr lang="en-US" sz="2400" dirty="0"/>
              <a:t>: </a:t>
            </a:r>
            <a:r>
              <a:rPr lang="ru-RU" sz="2400" dirty="0"/>
              <a:t>процесс обработки данных</a:t>
            </a:r>
          </a:p>
        </p:txBody>
      </p:sp>
      <p:sp>
        <p:nvSpPr>
          <p:cNvPr id="6" name="Прямоугольник 5">
            <a:extLst>
              <a:ext uri="{FF2B5EF4-FFF2-40B4-BE49-F238E27FC236}">
                <a16:creationId xmlns:a16="http://schemas.microsoft.com/office/drawing/2014/main" id="{E869E2C7-2C5C-4F3C-87ED-16E0C2EEAC62}"/>
              </a:ext>
            </a:extLst>
          </p:cNvPr>
          <p:cNvSpPr/>
          <p:nvPr/>
        </p:nvSpPr>
        <p:spPr>
          <a:xfrm>
            <a:off x="2185181" y="1629305"/>
            <a:ext cx="7821637" cy="2554545"/>
          </a:xfrm>
          <a:prstGeom prst="rect">
            <a:avLst/>
          </a:prstGeom>
        </p:spPr>
        <p:txBody>
          <a:bodyPr wrap="square">
            <a:spAutoFit/>
          </a:bodyPr>
          <a:lstStyle/>
          <a:p>
            <a:pPr algn="just"/>
            <a:r>
              <a:rPr lang="ru-RU" sz="2000" b="1" dirty="0"/>
              <a:t>	Сам процесс сбора и обработки данных включает в себя следующие стадии:</a:t>
            </a:r>
          </a:p>
          <a:p>
            <a:pPr algn="just"/>
            <a:r>
              <a:rPr lang="ru-RU" sz="2000" dirty="0"/>
              <a:t>	- поиск информации;</a:t>
            </a:r>
          </a:p>
          <a:p>
            <a:pPr algn="just"/>
            <a:r>
              <a:rPr lang="ru-RU" sz="2000" dirty="0"/>
              <a:t>	- нормализация (приведение данных, представленных в разных форматах, в единый однородный формат);</a:t>
            </a:r>
          </a:p>
          <a:p>
            <a:pPr algn="just"/>
            <a:r>
              <a:rPr lang="ru-RU" sz="2000" dirty="0"/>
              <a:t>	- систематизация (кластеризация, упорядочивание) данных;</a:t>
            </a:r>
          </a:p>
          <a:p>
            <a:pPr algn="just"/>
            <a:r>
              <a:rPr lang="ru-RU" sz="2000" dirty="0"/>
              <a:t>	- структуризация (создание связанных статистических баз данных).</a:t>
            </a:r>
          </a:p>
        </p:txBody>
      </p:sp>
    </p:spTree>
    <p:extLst>
      <p:ext uri="{BB962C8B-B14F-4D97-AF65-F5344CB8AC3E}">
        <p14:creationId xmlns:p14="http://schemas.microsoft.com/office/powerpoint/2010/main" val="45981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742D0F57-4B40-4F8D-BB85-576BF797265B}"/>
              </a:ext>
            </a:extLst>
          </p:cNvPr>
          <p:cNvSpPr/>
          <p:nvPr/>
        </p:nvSpPr>
        <p:spPr>
          <a:xfrm>
            <a:off x="2002301" y="1774787"/>
            <a:ext cx="7821637" cy="2862322"/>
          </a:xfrm>
          <a:prstGeom prst="rect">
            <a:avLst/>
          </a:prstGeom>
        </p:spPr>
        <p:txBody>
          <a:bodyPr wrap="square">
            <a:spAutoFit/>
          </a:bodyPr>
          <a:lstStyle/>
          <a:p>
            <a:pPr algn="just"/>
            <a:r>
              <a:rPr lang="ru-RU" sz="2000" b="1" dirty="0"/>
              <a:t>	Использование макросов </a:t>
            </a:r>
            <a:r>
              <a:rPr lang="ru-RU" sz="2000" b="1" dirty="0" err="1"/>
              <a:t>Visual</a:t>
            </a:r>
            <a:r>
              <a:rPr lang="ru-RU" sz="2000" b="1" dirty="0"/>
              <a:t> </a:t>
            </a:r>
            <a:r>
              <a:rPr lang="ru-RU" sz="2000" b="1" dirty="0" err="1"/>
              <a:t>Basic</a:t>
            </a:r>
            <a:r>
              <a:rPr lang="ru-RU" sz="2000" b="1" dirty="0"/>
              <a:t> и </a:t>
            </a:r>
            <a:r>
              <a:rPr lang="en-US" sz="2000" b="1" dirty="0"/>
              <a:t>SQL </a:t>
            </a:r>
            <a:r>
              <a:rPr lang="ru-RU" sz="2000" b="1" dirty="0"/>
              <a:t>помогают решать следующие задачи:</a:t>
            </a:r>
          </a:p>
          <a:p>
            <a:pPr algn="just"/>
            <a:r>
              <a:rPr lang="ru-RU" sz="2000" dirty="0"/>
              <a:t>	- автоматизация сбора релевантных участков информации из многих </a:t>
            </a:r>
            <a:r>
              <a:rPr lang="ru-RU" sz="2000" dirty="0" err="1"/>
              <a:t>Excel</a:t>
            </a:r>
            <a:r>
              <a:rPr lang="ru-RU" sz="2000" dirty="0"/>
              <a:t>-файлов в один;</a:t>
            </a:r>
          </a:p>
          <a:p>
            <a:pPr algn="just"/>
            <a:r>
              <a:rPr lang="ru-RU" sz="2000" dirty="0"/>
              <a:t>	- автоматизация нормализации и систематизации данных;</a:t>
            </a:r>
          </a:p>
          <a:p>
            <a:pPr algn="just"/>
            <a:r>
              <a:rPr lang="ru-RU" sz="2000" dirty="0"/>
              <a:t>	- преобразование многомерных табличных данных в массивы данных, пригодных для дальнейшего анализа в сводных таблицах </a:t>
            </a:r>
            <a:r>
              <a:rPr lang="ru-RU" sz="2000" dirty="0" err="1"/>
              <a:t>Excel</a:t>
            </a:r>
            <a:r>
              <a:rPr lang="ru-RU" sz="2000" dirty="0"/>
              <a:t>, приложении </a:t>
            </a:r>
            <a:r>
              <a:rPr lang="ru-RU" sz="2000" dirty="0" err="1"/>
              <a:t>Access</a:t>
            </a:r>
            <a:r>
              <a:rPr lang="ru-RU" sz="2000" dirty="0"/>
              <a:t> и в других аналитических приложениях.</a:t>
            </a:r>
          </a:p>
        </p:txBody>
      </p:sp>
      <p:sp>
        <p:nvSpPr>
          <p:cNvPr id="5" name="Прямоугольник 4">
            <a:extLst>
              <a:ext uri="{FF2B5EF4-FFF2-40B4-BE49-F238E27FC236}">
                <a16:creationId xmlns:a16="http://schemas.microsoft.com/office/drawing/2014/main" id="{485502DC-DB2C-493D-9DDF-1F91FA837B7E}"/>
              </a:ext>
            </a:extLst>
          </p:cNvPr>
          <p:cNvSpPr/>
          <p:nvPr/>
        </p:nvSpPr>
        <p:spPr>
          <a:xfrm>
            <a:off x="3125467" y="266283"/>
            <a:ext cx="5941114" cy="830997"/>
          </a:xfrm>
          <a:prstGeom prst="rect">
            <a:avLst/>
          </a:prstGeom>
        </p:spPr>
        <p:txBody>
          <a:bodyPr wrap="none">
            <a:spAutoFit/>
          </a:bodyPr>
          <a:lstStyle/>
          <a:p>
            <a:pPr algn="ctr"/>
            <a:r>
              <a:rPr lang="en-US" sz="2400" dirty="0"/>
              <a:t>C</a:t>
            </a:r>
            <a:r>
              <a:rPr lang="ru-RU" sz="2400" dirty="0"/>
              <a:t>бор иных статистических сведений</a:t>
            </a:r>
            <a:r>
              <a:rPr lang="en-US" sz="2400" dirty="0"/>
              <a:t>: </a:t>
            </a:r>
            <a:endParaRPr lang="ru-RU" sz="2400" dirty="0"/>
          </a:p>
          <a:p>
            <a:pPr algn="ctr"/>
            <a:r>
              <a:rPr lang="ru-RU" sz="2400" dirty="0"/>
              <a:t>автоматизация процесса обработки данных</a:t>
            </a:r>
          </a:p>
        </p:txBody>
      </p:sp>
    </p:spTree>
    <p:extLst>
      <p:ext uri="{BB962C8B-B14F-4D97-AF65-F5344CB8AC3E}">
        <p14:creationId xmlns:p14="http://schemas.microsoft.com/office/powerpoint/2010/main" val="461342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E5C530E1-A137-4BB7-B4A2-A5D3BB40DA86}"/>
              </a:ext>
            </a:extLst>
          </p:cNvPr>
          <p:cNvSpPr/>
          <p:nvPr/>
        </p:nvSpPr>
        <p:spPr>
          <a:xfrm>
            <a:off x="1267397" y="266283"/>
            <a:ext cx="9657259" cy="461665"/>
          </a:xfrm>
          <a:prstGeom prst="rect">
            <a:avLst/>
          </a:prstGeom>
        </p:spPr>
        <p:txBody>
          <a:bodyPr wrap="none">
            <a:spAutoFit/>
          </a:bodyPr>
          <a:lstStyle/>
          <a:p>
            <a:pPr algn="ctr"/>
            <a:r>
              <a:rPr lang="ru-RU" sz="2400" dirty="0"/>
              <a:t>Разработка нормативов по труду (аналитические исследования): стадии</a:t>
            </a:r>
          </a:p>
        </p:txBody>
      </p:sp>
      <p:sp>
        <p:nvSpPr>
          <p:cNvPr id="5" name="Прямоугольник 4">
            <a:extLst>
              <a:ext uri="{FF2B5EF4-FFF2-40B4-BE49-F238E27FC236}">
                <a16:creationId xmlns:a16="http://schemas.microsoft.com/office/drawing/2014/main" id="{DE4E8779-6736-4177-8296-C0AF4A5F8B24}"/>
              </a:ext>
            </a:extLst>
          </p:cNvPr>
          <p:cNvSpPr/>
          <p:nvPr/>
        </p:nvSpPr>
        <p:spPr>
          <a:xfrm>
            <a:off x="2220351" y="1570842"/>
            <a:ext cx="7526215" cy="2554545"/>
          </a:xfrm>
          <a:prstGeom prst="rect">
            <a:avLst/>
          </a:prstGeom>
        </p:spPr>
        <p:txBody>
          <a:bodyPr wrap="square">
            <a:spAutoFit/>
          </a:bodyPr>
          <a:lstStyle/>
          <a:p>
            <a:pPr algn="just"/>
            <a:r>
              <a:rPr lang="ru-RU" sz="2000" b="1" dirty="0"/>
              <a:t>	Процесс аналитических исследований при расчете нормативов по труду можно разделить на следующие стадии:</a:t>
            </a:r>
          </a:p>
          <a:p>
            <a:pPr algn="just"/>
            <a:r>
              <a:rPr lang="ru-RU" sz="2000" dirty="0"/>
              <a:t>	- анализ структуры затрат рабочего времени и выявление наиболее существенных факторов </a:t>
            </a:r>
            <a:r>
              <a:rPr lang="ru-RU" sz="2000" dirty="0" err="1"/>
              <a:t>нормообразования</a:t>
            </a:r>
            <a:r>
              <a:rPr lang="ru-RU" sz="2000" dirty="0"/>
              <a:t>;</a:t>
            </a:r>
          </a:p>
          <a:p>
            <a:pPr algn="just"/>
            <a:r>
              <a:rPr lang="ru-RU" sz="2000" dirty="0"/>
              <a:t>	- расчет трудоемкости элементов труда (функций, работ или операций);</a:t>
            </a:r>
          </a:p>
          <a:p>
            <a:pPr algn="just"/>
            <a:r>
              <a:rPr lang="ru-RU" sz="2000" dirty="0"/>
              <a:t>	- расчет норм времени и/или матриц функций;</a:t>
            </a:r>
          </a:p>
          <a:p>
            <a:pPr algn="just"/>
            <a:r>
              <a:rPr lang="ru-RU" sz="2000" dirty="0"/>
              <a:t>	- расчет нормативов численности или нагрузки.</a:t>
            </a:r>
          </a:p>
        </p:txBody>
      </p:sp>
    </p:spTree>
    <p:extLst>
      <p:ext uri="{BB962C8B-B14F-4D97-AF65-F5344CB8AC3E}">
        <p14:creationId xmlns:p14="http://schemas.microsoft.com/office/powerpoint/2010/main" val="1338562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D6D1746B-0EE9-4DA9-B974-B5BC79F946F4}"/>
              </a:ext>
            </a:extLst>
          </p:cNvPr>
          <p:cNvSpPr/>
          <p:nvPr/>
        </p:nvSpPr>
        <p:spPr>
          <a:xfrm>
            <a:off x="1717814" y="89455"/>
            <a:ext cx="8756371" cy="830997"/>
          </a:xfrm>
          <a:prstGeom prst="rect">
            <a:avLst/>
          </a:prstGeom>
        </p:spPr>
        <p:txBody>
          <a:bodyPr wrap="none">
            <a:spAutoFit/>
          </a:bodyPr>
          <a:lstStyle/>
          <a:p>
            <a:pPr algn="ctr"/>
            <a:r>
              <a:rPr lang="ru-RU" sz="2400" dirty="0"/>
              <a:t>Разработка нормативов по труду (аналитические исследования): </a:t>
            </a:r>
          </a:p>
          <a:p>
            <a:pPr algn="ctr"/>
            <a:r>
              <a:rPr lang="ru-RU" sz="2400" dirty="0"/>
              <a:t>статистический анализ выборки</a:t>
            </a:r>
          </a:p>
        </p:txBody>
      </p:sp>
      <p:pic>
        <p:nvPicPr>
          <p:cNvPr id="6" name="Рисунок 5">
            <a:extLst>
              <a:ext uri="{FF2B5EF4-FFF2-40B4-BE49-F238E27FC236}">
                <a16:creationId xmlns:a16="http://schemas.microsoft.com/office/drawing/2014/main" id="{82061626-AD59-498A-9FCD-8378568AC815}"/>
              </a:ext>
            </a:extLst>
          </p:cNvPr>
          <p:cNvPicPr>
            <a:picLocks noChangeAspect="1"/>
          </p:cNvPicPr>
          <p:nvPr/>
        </p:nvPicPr>
        <p:blipFill>
          <a:blip r:embed="rId3"/>
          <a:stretch>
            <a:fillRect/>
          </a:stretch>
        </p:blipFill>
        <p:spPr>
          <a:xfrm>
            <a:off x="206754" y="1141437"/>
            <a:ext cx="5889246" cy="3609145"/>
          </a:xfrm>
          <a:prstGeom prst="rect">
            <a:avLst/>
          </a:prstGeom>
        </p:spPr>
      </p:pic>
      <p:pic>
        <p:nvPicPr>
          <p:cNvPr id="7" name="Рисунок 6">
            <a:extLst>
              <a:ext uri="{FF2B5EF4-FFF2-40B4-BE49-F238E27FC236}">
                <a16:creationId xmlns:a16="http://schemas.microsoft.com/office/drawing/2014/main" id="{9092B2C4-361F-4036-B731-25C2B4AD321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1139483"/>
            <a:ext cx="5895975" cy="3616960"/>
          </a:xfrm>
          <a:prstGeom prst="rect">
            <a:avLst/>
          </a:prstGeom>
          <a:noFill/>
        </p:spPr>
      </p:pic>
      <p:graphicFrame>
        <p:nvGraphicFramePr>
          <p:cNvPr id="8" name="Таблица 7">
            <a:extLst>
              <a:ext uri="{FF2B5EF4-FFF2-40B4-BE49-F238E27FC236}">
                <a16:creationId xmlns:a16="http://schemas.microsoft.com/office/drawing/2014/main" id="{98AA810C-E41A-4A80-97CC-BEE7808DC41A}"/>
              </a:ext>
            </a:extLst>
          </p:cNvPr>
          <p:cNvGraphicFramePr>
            <a:graphicFrameLocks noGrp="1"/>
          </p:cNvGraphicFramePr>
          <p:nvPr>
            <p:extLst>
              <p:ext uri="{D42A27DB-BD31-4B8C-83A1-F6EECF244321}">
                <p14:modId xmlns:p14="http://schemas.microsoft.com/office/powerpoint/2010/main" val="3134415004"/>
              </p:ext>
            </p:extLst>
          </p:nvPr>
        </p:nvGraphicFramePr>
        <p:xfrm>
          <a:off x="3109277" y="4971567"/>
          <a:ext cx="5934710" cy="1404939"/>
        </p:xfrm>
        <a:graphic>
          <a:graphicData uri="http://schemas.openxmlformats.org/drawingml/2006/table">
            <a:tbl>
              <a:tblPr/>
              <a:tblGrid>
                <a:gridCol w="1275899">
                  <a:extLst>
                    <a:ext uri="{9D8B030D-6E8A-4147-A177-3AD203B41FA5}">
                      <a16:colId xmlns:a16="http://schemas.microsoft.com/office/drawing/2014/main" val="1894111604"/>
                    </a:ext>
                  </a:extLst>
                </a:gridCol>
                <a:gridCol w="1239681">
                  <a:extLst>
                    <a:ext uri="{9D8B030D-6E8A-4147-A177-3AD203B41FA5}">
                      <a16:colId xmlns:a16="http://schemas.microsoft.com/office/drawing/2014/main" val="2005397444"/>
                    </a:ext>
                  </a:extLst>
                </a:gridCol>
                <a:gridCol w="1077016">
                  <a:extLst>
                    <a:ext uri="{9D8B030D-6E8A-4147-A177-3AD203B41FA5}">
                      <a16:colId xmlns:a16="http://schemas.microsoft.com/office/drawing/2014/main" val="2821448341"/>
                    </a:ext>
                  </a:extLst>
                </a:gridCol>
                <a:gridCol w="1171057">
                  <a:extLst>
                    <a:ext uri="{9D8B030D-6E8A-4147-A177-3AD203B41FA5}">
                      <a16:colId xmlns:a16="http://schemas.microsoft.com/office/drawing/2014/main" val="624456094"/>
                    </a:ext>
                  </a:extLst>
                </a:gridCol>
                <a:gridCol w="1171057">
                  <a:extLst>
                    <a:ext uri="{9D8B030D-6E8A-4147-A177-3AD203B41FA5}">
                      <a16:colId xmlns:a16="http://schemas.microsoft.com/office/drawing/2014/main" val="2190163010"/>
                    </a:ext>
                  </a:extLst>
                </a:gridCol>
              </a:tblGrid>
              <a:tr h="470535">
                <a:tc>
                  <a:txBody>
                    <a:bodyPr/>
                    <a:lstStyle/>
                    <a:p>
                      <a:pPr algn="ctr" fontAlgn="b">
                        <a:lnSpc>
                          <a:spcPct val="107000"/>
                        </a:lnSpc>
                        <a:spcAft>
                          <a:spcPts val="0"/>
                        </a:spcAft>
                      </a:pPr>
                      <a:r>
                        <a:rPr lang="ru-RU" sz="1000" b="1"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Параметр нормального распределения</a:t>
                      </a:r>
                      <a:endParaRPr lang="ru-RU"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b="1"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Распределение 1 (несложно)</a:t>
                      </a:r>
                      <a:endParaRPr lang="ru-RU"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b="1"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Распределение 2 (средняя сложность)</a:t>
                      </a:r>
                      <a:endParaRPr lang="ru-RU"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b="1"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Распределение 3 (сложно)</a:t>
                      </a:r>
                      <a:endParaRPr lang="ru-RU"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b="1"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Распределение 4 (высокая сложность)</a:t>
                      </a:r>
                      <a:endParaRPr lang="ru-RU"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4568444"/>
                  </a:ext>
                </a:extLst>
              </a:tr>
              <a:tr h="202565">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Средняя трудоемкость, чел-час</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0,92</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1,5</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2,6</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4</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5906938"/>
                  </a:ext>
                </a:extLst>
              </a:tr>
              <a:tr h="316230">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Среднеквадратическое отклонение, чел-час</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0,2</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0,3</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0,23</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1,3</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931059"/>
                  </a:ext>
                </a:extLst>
              </a:tr>
              <a:tr h="202565">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База (доля вероятности)</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31,7%</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44,8%</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11,0%</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07000"/>
                        </a:lnSpc>
                        <a:spcAft>
                          <a:spcPts val="0"/>
                        </a:spcAft>
                      </a:pPr>
                      <a:r>
                        <a:rPr lang="ru-RU" sz="10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12,4%</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6533161"/>
                  </a:ext>
                </a:extLst>
              </a:tr>
            </a:tbl>
          </a:graphicData>
        </a:graphic>
      </p:graphicFrame>
    </p:spTree>
    <p:extLst>
      <p:ext uri="{BB962C8B-B14F-4D97-AF65-F5344CB8AC3E}">
        <p14:creationId xmlns:p14="http://schemas.microsoft.com/office/powerpoint/2010/main" val="3725924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A3F562A6-9815-46E8-A6DA-8991DD40EF9B}"/>
              </a:ext>
            </a:extLst>
          </p:cNvPr>
          <p:cNvSpPr/>
          <p:nvPr/>
        </p:nvSpPr>
        <p:spPr>
          <a:xfrm>
            <a:off x="704202" y="266283"/>
            <a:ext cx="10783658" cy="830997"/>
          </a:xfrm>
          <a:prstGeom prst="rect">
            <a:avLst/>
          </a:prstGeom>
        </p:spPr>
        <p:txBody>
          <a:bodyPr wrap="none">
            <a:spAutoFit/>
          </a:bodyPr>
          <a:lstStyle/>
          <a:p>
            <a:pPr algn="ctr"/>
            <a:r>
              <a:rPr lang="ru-RU" sz="2400" dirty="0"/>
              <a:t>Разработка нормативов по труду (аналитические исследования): </a:t>
            </a:r>
          </a:p>
          <a:p>
            <a:pPr algn="ctr"/>
            <a:r>
              <a:rPr lang="ru-RU" sz="2400" dirty="0"/>
              <a:t>Примеры наиболее типичных норм времени в системе государственной службы</a:t>
            </a:r>
          </a:p>
        </p:txBody>
      </p:sp>
      <p:graphicFrame>
        <p:nvGraphicFramePr>
          <p:cNvPr id="7" name="Таблица 6">
            <a:extLst>
              <a:ext uri="{FF2B5EF4-FFF2-40B4-BE49-F238E27FC236}">
                <a16:creationId xmlns:a16="http://schemas.microsoft.com/office/drawing/2014/main" id="{58583A10-C87E-451C-B768-52BF8540755D}"/>
              </a:ext>
            </a:extLst>
          </p:cNvPr>
          <p:cNvGraphicFramePr>
            <a:graphicFrameLocks noGrp="1"/>
          </p:cNvGraphicFramePr>
          <p:nvPr>
            <p:extLst>
              <p:ext uri="{D42A27DB-BD31-4B8C-83A1-F6EECF244321}">
                <p14:modId xmlns:p14="http://schemas.microsoft.com/office/powerpoint/2010/main" val="3505335086"/>
              </p:ext>
            </p:extLst>
          </p:nvPr>
        </p:nvGraphicFramePr>
        <p:xfrm>
          <a:off x="1547506" y="1459528"/>
          <a:ext cx="8926710" cy="4389120"/>
        </p:xfrm>
        <a:graphic>
          <a:graphicData uri="http://schemas.openxmlformats.org/drawingml/2006/table">
            <a:tbl>
              <a:tblPr firstRow="1" firstCol="1" bandRow="1"/>
              <a:tblGrid>
                <a:gridCol w="2975570">
                  <a:extLst>
                    <a:ext uri="{9D8B030D-6E8A-4147-A177-3AD203B41FA5}">
                      <a16:colId xmlns:a16="http://schemas.microsoft.com/office/drawing/2014/main" val="1300345147"/>
                    </a:ext>
                  </a:extLst>
                </a:gridCol>
                <a:gridCol w="2975570">
                  <a:extLst>
                    <a:ext uri="{9D8B030D-6E8A-4147-A177-3AD203B41FA5}">
                      <a16:colId xmlns:a16="http://schemas.microsoft.com/office/drawing/2014/main" val="3220676100"/>
                    </a:ext>
                  </a:extLst>
                </a:gridCol>
                <a:gridCol w="2975570">
                  <a:extLst>
                    <a:ext uri="{9D8B030D-6E8A-4147-A177-3AD203B41FA5}">
                      <a16:colId xmlns:a16="http://schemas.microsoft.com/office/drawing/2014/main" val="1581938129"/>
                    </a:ext>
                  </a:extLst>
                </a:gridCol>
              </a:tblGrid>
              <a:tr h="0">
                <a:tc>
                  <a:txBody>
                    <a:bodyPr/>
                    <a:lstStyle/>
                    <a:p>
                      <a:pPr algn="ctr">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Вид нормы времени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Единица измерения нормы времени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Тип дифференциации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8631475"/>
                  </a:ext>
                </a:extLst>
              </a:tr>
              <a:tr h="0">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Нормотворческая деятельность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1 нормативный правовой акт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По сложности разработки нормативного правового акта (постановление, приказ, решение)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0002797"/>
                  </a:ext>
                </a:extLst>
              </a:tr>
              <a:tr h="0">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Рассмотрение обращений физических и юридических лиц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1 обращение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По характеру обращения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6307374"/>
                  </a:ext>
                </a:extLst>
              </a:tr>
              <a:tr h="0">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Государственный контроль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1 проверка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По типу проверки (профилактическая, выборочная, внеплановая)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1502970"/>
                  </a:ext>
                </a:extLst>
              </a:tr>
              <a:tr h="0">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Служебное расследование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1 дело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6262681"/>
                  </a:ext>
                </a:extLst>
              </a:tr>
              <a:tr h="0">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Оказание государственных услуг</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1 государственная услуга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По видам государственных услуг</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7674314"/>
                  </a:ext>
                </a:extLst>
              </a:tr>
              <a:tr h="0">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Государственные закупки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1 процедура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По виду закупок (конкурс, ценовое предложение, прямое заключение договора)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8351760"/>
                  </a:ext>
                </a:extLst>
              </a:tr>
              <a:tr h="0">
                <a:tc>
                  <a:txBody>
                    <a:bodyPr/>
                    <a:lstStyle/>
                    <a:p>
                      <a:pPr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Претензионно-исковая работа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1 иск (апелляционная или кассационная жалоба)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По инстанции, характеру иска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7981575"/>
                  </a:ext>
                </a:extLst>
              </a:tr>
            </a:tbl>
          </a:graphicData>
        </a:graphic>
      </p:graphicFrame>
    </p:spTree>
    <p:extLst>
      <p:ext uri="{BB962C8B-B14F-4D97-AF65-F5344CB8AC3E}">
        <p14:creationId xmlns:p14="http://schemas.microsoft.com/office/powerpoint/2010/main" val="3905831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F4C415A4-E802-496C-ACA0-F98E3B3391B5}"/>
              </a:ext>
            </a:extLst>
          </p:cNvPr>
          <p:cNvSpPr/>
          <p:nvPr/>
        </p:nvSpPr>
        <p:spPr>
          <a:xfrm>
            <a:off x="1717845" y="266283"/>
            <a:ext cx="8756371" cy="830997"/>
          </a:xfrm>
          <a:prstGeom prst="rect">
            <a:avLst/>
          </a:prstGeom>
        </p:spPr>
        <p:txBody>
          <a:bodyPr wrap="none">
            <a:spAutoFit/>
          </a:bodyPr>
          <a:lstStyle/>
          <a:p>
            <a:pPr algn="ctr"/>
            <a:r>
              <a:rPr lang="ru-RU" sz="2400" dirty="0"/>
              <a:t>Разработка нормативов по труду (аналитические исследования): </a:t>
            </a:r>
          </a:p>
          <a:p>
            <a:pPr algn="ctr"/>
            <a:r>
              <a:rPr lang="ru-RU" sz="2400" dirty="0"/>
              <a:t>Применение методов машинного обучения</a:t>
            </a:r>
          </a:p>
        </p:txBody>
      </p:sp>
      <p:sp>
        <p:nvSpPr>
          <p:cNvPr id="6" name="Прямоугольник 5">
            <a:extLst>
              <a:ext uri="{FF2B5EF4-FFF2-40B4-BE49-F238E27FC236}">
                <a16:creationId xmlns:a16="http://schemas.microsoft.com/office/drawing/2014/main" id="{1CAFFF99-176D-475A-8D6D-EA0AFEB11381}"/>
              </a:ext>
            </a:extLst>
          </p:cNvPr>
          <p:cNvSpPr/>
          <p:nvPr/>
        </p:nvSpPr>
        <p:spPr>
          <a:xfrm>
            <a:off x="2220351" y="1853198"/>
            <a:ext cx="7751298" cy="2862322"/>
          </a:xfrm>
          <a:prstGeom prst="rect">
            <a:avLst/>
          </a:prstGeom>
        </p:spPr>
        <p:txBody>
          <a:bodyPr wrap="square">
            <a:spAutoFit/>
          </a:bodyPr>
          <a:lstStyle/>
          <a:p>
            <a:pPr indent="450215" algn="just">
              <a:spcAft>
                <a:spcPts val="0"/>
              </a:spcAft>
            </a:pPr>
            <a:r>
              <a:rPr lang="ru-RU" sz="2000" b="1" dirty="0">
                <a:latin typeface="Calibri" panose="020F0502020204030204" pitchFamily="34" charset="0"/>
                <a:ea typeface="Calibri" panose="020F0502020204030204" pitchFamily="34" charset="0"/>
                <a:cs typeface="Times New Roman" panose="02020603050405020304" pitchFamily="18" charset="0"/>
              </a:rPr>
              <a:t>Машинное обучение </a:t>
            </a:r>
            <a:r>
              <a:rPr lang="ru-RU" sz="2000" dirty="0">
                <a:latin typeface="Calibri" panose="020F0502020204030204" pitchFamily="34" charset="0"/>
                <a:ea typeface="Calibri" panose="020F0502020204030204" pitchFamily="34" charset="0"/>
                <a:cs typeface="Times New Roman" panose="02020603050405020304" pitchFamily="18" charset="0"/>
              </a:rPr>
              <a:t>- «Обучение по прецедентам, или индуктивное обучение, основанное на выявлении эмпирических закономерностей в данных».</a:t>
            </a:r>
          </a:p>
          <a:p>
            <a:pPr indent="450215" algn="just">
              <a:spcAft>
                <a:spcPts val="0"/>
              </a:spcAft>
            </a:pP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ru-RU" sz="2000" dirty="0">
                <a:latin typeface="Calibri" panose="020F0502020204030204" pitchFamily="34" charset="0"/>
                <a:ea typeface="Calibri" panose="020F0502020204030204" pitchFamily="34" charset="0"/>
                <a:cs typeface="Times New Roman" panose="02020603050405020304" pitchFamily="18" charset="0"/>
              </a:rPr>
              <a:t>При расчете нормативов численности государственных органов для определения зависимости численности государственных служащих от социально-экономических показателей отрасли машинное обучение можно использовать как </a:t>
            </a:r>
            <a:r>
              <a:rPr lang="ru-RU" sz="2000" b="1" dirty="0">
                <a:latin typeface="Calibri" panose="020F0502020204030204" pitchFamily="34" charset="0"/>
                <a:ea typeface="Calibri" panose="020F0502020204030204" pitchFamily="34" charset="0"/>
                <a:cs typeface="Times New Roman" panose="02020603050405020304" pitchFamily="18" charset="0"/>
              </a:rPr>
              <a:t>инструмент для многомерной аппроксимации.</a:t>
            </a:r>
          </a:p>
        </p:txBody>
      </p:sp>
    </p:spTree>
    <p:extLst>
      <p:ext uri="{BB962C8B-B14F-4D97-AF65-F5344CB8AC3E}">
        <p14:creationId xmlns:p14="http://schemas.microsoft.com/office/powerpoint/2010/main" val="873885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2723005B-E634-4062-B743-DBD5EAD30187}"/>
              </a:ext>
            </a:extLst>
          </p:cNvPr>
          <p:cNvSpPr/>
          <p:nvPr/>
        </p:nvSpPr>
        <p:spPr>
          <a:xfrm>
            <a:off x="1477107" y="1754333"/>
            <a:ext cx="9551963" cy="1938992"/>
          </a:xfrm>
          <a:prstGeom prst="rect">
            <a:avLst/>
          </a:prstGeom>
        </p:spPr>
        <p:txBody>
          <a:bodyPr wrap="square">
            <a:spAutoFit/>
          </a:bodyPr>
          <a:lstStyle/>
          <a:p>
            <a:pPr algn="just"/>
            <a:r>
              <a:rPr lang="ru-RU" sz="2000" dirty="0"/>
              <a:t>	</a:t>
            </a:r>
            <a:r>
              <a:rPr lang="ru-RU" sz="2000" b="1" dirty="0"/>
              <a:t>Процесс разработки норм и нормативов по труду можно разделить на три больших этапа:</a:t>
            </a:r>
          </a:p>
          <a:p>
            <a:pPr algn="just"/>
            <a:r>
              <a:rPr lang="ru-RU" sz="2000" dirty="0"/>
              <a:t>	- Разработка рабочей методики (качественные исследования);</a:t>
            </a:r>
          </a:p>
          <a:p>
            <a:pPr algn="just"/>
            <a:r>
              <a:rPr lang="ru-RU" sz="2000" dirty="0"/>
              <a:t>	- Проведение хронометражных исследований, сбор иных статистических сведений (количественные исследования);</a:t>
            </a:r>
          </a:p>
          <a:p>
            <a:pPr algn="just"/>
            <a:r>
              <a:rPr lang="ru-RU" sz="2000" dirty="0"/>
              <a:t>	- Разработка норм и нормативов по труду (аналитические исследования).</a:t>
            </a:r>
          </a:p>
        </p:txBody>
      </p:sp>
      <p:sp>
        <p:nvSpPr>
          <p:cNvPr id="5" name="Прямоугольник 4">
            <a:extLst>
              <a:ext uri="{FF2B5EF4-FFF2-40B4-BE49-F238E27FC236}">
                <a16:creationId xmlns:a16="http://schemas.microsoft.com/office/drawing/2014/main" id="{1102800A-FC70-4423-900C-6BC1EAC05068}"/>
              </a:ext>
            </a:extLst>
          </p:cNvPr>
          <p:cNvSpPr/>
          <p:nvPr/>
        </p:nvSpPr>
        <p:spPr>
          <a:xfrm>
            <a:off x="2822968" y="290119"/>
            <a:ext cx="6546087" cy="461665"/>
          </a:xfrm>
          <a:prstGeom prst="rect">
            <a:avLst/>
          </a:prstGeom>
        </p:spPr>
        <p:txBody>
          <a:bodyPr wrap="none">
            <a:spAutoFit/>
          </a:bodyPr>
          <a:lstStyle/>
          <a:p>
            <a:pPr algn="ctr"/>
            <a:r>
              <a:rPr lang="ru-RU" sz="2400" dirty="0"/>
              <a:t>Этапы разработки норм и нормативов по труду</a:t>
            </a:r>
          </a:p>
        </p:txBody>
      </p:sp>
    </p:spTree>
    <p:extLst>
      <p:ext uri="{BB962C8B-B14F-4D97-AF65-F5344CB8AC3E}">
        <p14:creationId xmlns:p14="http://schemas.microsoft.com/office/powerpoint/2010/main" val="9182560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2550CC4E-507E-47FE-ADB5-E850E76ECA04}"/>
              </a:ext>
            </a:extLst>
          </p:cNvPr>
          <p:cNvSpPr/>
          <p:nvPr/>
        </p:nvSpPr>
        <p:spPr>
          <a:xfrm>
            <a:off x="1717845" y="266283"/>
            <a:ext cx="8756371" cy="830997"/>
          </a:xfrm>
          <a:prstGeom prst="rect">
            <a:avLst/>
          </a:prstGeom>
        </p:spPr>
        <p:txBody>
          <a:bodyPr wrap="none">
            <a:spAutoFit/>
          </a:bodyPr>
          <a:lstStyle/>
          <a:p>
            <a:pPr algn="ctr"/>
            <a:r>
              <a:rPr lang="ru-RU" sz="2400" dirty="0"/>
              <a:t>Разработка нормативов по труду (аналитические исследования): </a:t>
            </a:r>
          </a:p>
          <a:p>
            <a:pPr algn="ctr"/>
            <a:r>
              <a:rPr lang="ru-RU" sz="2400" dirty="0"/>
              <a:t>Применение методов машинного обучения</a:t>
            </a:r>
          </a:p>
        </p:txBody>
      </p:sp>
      <p:sp>
        <p:nvSpPr>
          <p:cNvPr id="5" name="Прямоугольник 4">
            <a:extLst>
              <a:ext uri="{FF2B5EF4-FFF2-40B4-BE49-F238E27FC236}">
                <a16:creationId xmlns:a16="http://schemas.microsoft.com/office/drawing/2014/main" id="{4427625B-2186-444C-B909-05D2278EFE20}"/>
              </a:ext>
            </a:extLst>
          </p:cNvPr>
          <p:cNvSpPr/>
          <p:nvPr/>
        </p:nvSpPr>
        <p:spPr>
          <a:xfrm>
            <a:off x="2113292" y="1523893"/>
            <a:ext cx="7965416" cy="3477875"/>
          </a:xfrm>
          <a:prstGeom prst="rect">
            <a:avLst/>
          </a:prstGeom>
        </p:spPr>
        <p:txBody>
          <a:bodyPr wrap="square">
            <a:spAutoFit/>
          </a:bodyPr>
          <a:lstStyle/>
          <a:p>
            <a:pPr indent="450215" algn="just">
              <a:spcAft>
                <a:spcPts val="0"/>
              </a:spcAft>
            </a:pPr>
            <a:r>
              <a:rPr lang="ru-RU" sz="2000" b="1" dirty="0">
                <a:latin typeface="Calibri" panose="020F0502020204030204" pitchFamily="34" charset="0"/>
                <a:ea typeface="Calibri" panose="020F0502020204030204" pitchFamily="34" charset="0"/>
                <a:cs typeface="Times New Roman" panose="02020603050405020304" pitchFamily="18" charset="0"/>
              </a:rPr>
              <a:t>Данный процесс состоит из следующих этапов:</a:t>
            </a:r>
          </a:p>
          <a:p>
            <a:pPr indent="450215" algn="just">
              <a:spcAft>
                <a:spcPts val="0"/>
              </a:spcAft>
            </a:pPr>
            <a:r>
              <a:rPr lang="ru-RU" sz="2000" dirty="0">
                <a:latin typeface="Calibri" panose="020F0502020204030204" pitchFamily="34" charset="0"/>
                <a:ea typeface="Calibri" panose="020F0502020204030204" pitchFamily="34" charset="0"/>
                <a:cs typeface="Times New Roman" panose="02020603050405020304" pitchFamily="18" charset="0"/>
              </a:rPr>
              <a:t>- подготовка данных;</a:t>
            </a:r>
          </a:p>
          <a:p>
            <a:pPr indent="450215" algn="just">
              <a:spcAft>
                <a:spcPts val="0"/>
              </a:spcAft>
            </a:pPr>
            <a:r>
              <a:rPr lang="ru-RU" sz="2000" dirty="0">
                <a:latin typeface="Calibri" panose="020F0502020204030204" pitchFamily="34" charset="0"/>
                <a:ea typeface="Calibri" panose="020F0502020204030204" pitchFamily="34" charset="0"/>
                <a:cs typeface="Times New Roman" panose="02020603050405020304" pitchFamily="18" charset="0"/>
              </a:rPr>
              <a:t>- написание программы машинного обучения (создание нейронной сети);</a:t>
            </a:r>
          </a:p>
          <a:p>
            <a:pPr indent="450215" algn="just">
              <a:spcAft>
                <a:spcPts val="0"/>
              </a:spcAft>
            </a:pPr>
            <a:r>
              <a:rPr lang="ru-RU" sz="2000" dirty="0">
                <a:latin typeface="Calibri" panose="020F0502020204030204" pitchFamily="34" charset="0"/>
                <a:ea typeface="Calibri" panose="020F0502020204030204" pitchFamily="34" charset="0"/>
                <a:cs typeface="Times New Roman" panose="02020603050405020304" pitchFamily="18" charset="0"/>
              </a:rPr>
              <a:t>- создание модели: подбор различных видов переменных (социально-экономических показателей отрасли) для проверки тесноты связи с численностью государственных служащих;</a:t>
            </a:r>
          </a:p>
          <a:p>
            <a:pPr indent="450215" algn="just">
              <a:spcAft>
                <a:spcPts val="0"/>
              </a:spcAft>
            </a:pPr>
            <a:r>
              <a:rPr lang="ru-RU" sz="2000" dirty="0">
                <a:latin typeface="Calibri" panose="020F0502020204030204" pitchFamily="34" charset="0"/>
                <a:ea typeface="Calibri" panose="020F0502020204030204" pitchFamily="34" charset="0"/>
                <a:cs typeface="Times New Roman" panose="02020603050405020304" pitchFamily="18" charset="0"/>
              </a:rPr>
              <a:t>- визуализация данных;</a:t>
            </a:r>
          </a:p>
          <a:p>
            <a:pPr indent="450215" algn="just">
              <a:spcAft>
                <a:spcPts val="0"/>
              </a:spcAft>
            </a:pPr>
            <a:r>
              <a:rPr lang="ru-RU" sz="2000" dirty="0">
                <a:latin typeface="Calibri" panose="020F0502020204030204" pitchFamily="34" charset="0"/>
                <a:ea typeface="Calibri" panose="020F0502020204030204" pitchFamily="34" charset="0"/>
                <a:cs typeface="Times New Roman" panose="02020603050405020304" pitchFamily="18" charset="0"/>
              </a:rPr>
              <a:t>- применение регрессионного анализа для нахождения аналитической зависимости между численностью государственных служащих и показателями отрасли.</a:t>
            </a:r>
          </a:p>
        </p:txBody>
      </p:sp>
    </p:spTree>
    <p:extLst>
      <p:ext uri="{BB962C8B-B14F-4D97-AF65-F5344CB8AC3E}">
        <p14:creationId xmlns:p14="http://schemas.microsoft.com/office/powerpoint/2010/main" val="23959775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31C74A8A-D330-4557-9FBB-B5E2249E2474}"/>
              </a:ext>
            </a:extLst>
          </p:cNvPr>
          <p:cNvSpPr/>
          <p:nvPr/>
        </p:nvSpPr>
        <p:spPr>
          <a:xfrm>
            <a:off x="1717814" y="0"/>
            <a:ext cx="8756371" cy="830997"/>
          </a:xfrm>
          <a:prstGeom prst="rect">
            <a:avLst/>
          </a:prstGeom>
        </p:spPr>
        <p:txBody>
          <a:bodyPr wrap="none">
            <a:spAutoFit/>
          </a:bodyPr>
          <a:lstStyle/>
          <a:p>
            <a:pPr algn="ctr"/>
            <a:r>
              <a:rPr lang="ru-RU" sz="2400" dirty="0"/>
              <a:t>Разработка нормативов по труду (аналитические исследования): </a:t>
            </a:r>
          </a:p>
          <a:p>
            <a:pPr algn="ctr"/>
            <a:r>
              <a:rPr lang="ru-RU" sz="2400" dirty="0"/>
              <a:t>Применение методов машинного обучения</a:t>
            </a:r>
          </a:p>
        </p:txBody>
      </p:sp>
      <p:pic>
        <p:nvPicPr>
          <p:cNvPr id="5" name="Рисунок 4">
            <a:extLst>
              <a:ext uri="{FF2B5EF4-FFF2-40B4-BE49-F238E27FC236}">
                <a16:creationId xmlns:a16="http://schemas.microsoft.com/office/drawing/2014/main" id="{90C0E7CF-10FA-4E88-A637-07DD0527FEF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47909" y="1709309"/>
            <a:ext cx="4584700" cy="2780030"/>
          </a:xfrm>
          <a:prstGeom prst="rect">
            <a:avLst/>
          </a:prstGeom>
          <a:noFill/>
        </p:spPr>
      </p:pic>
      <p:pic>
        <p:nvPicPr>
          <p:cNvPr id="7" name="Рисунок 6">
            <a:extLst>
              <a:ext uri="{FF2B5EF4-FFF2-40B4-BE49-F238E27FC236}">
                <a16:creationId xmlns:a16="http://schemas.microsoft.com/office/drawing/2014/main" id="{1FD83870-1687-4562-B21D-B035F0CEDC9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095999" y="1709309"/>
            <a:ext cx="4584700" cy="2780030"/>
          </a:xfrm>
          <a:prstGeom prst="rect">
            <a:avLst/>
          </a:prstGeom>
          <a:noFill/>
        </p:spPr>
      </p:pic>
      <p:cxnSp>
        <p:nvCxnSpPr>
          <p:cNvPr id="9" name="Прямая со стрелкой 8">
            <a:extLst>
              <a:ext uri="{FF2B5EF4-FFF2-40B4-BE49-F238E27FC236}">
                <a16:creationId xmlns:a16="http://schemas.microsoft.com/office/drawing/2014/main" id="{75B4AADC-F891-48C9-9F9F-0E566A5B24B5}"/>
              </a:ext>
            </a:extLst>
          </p:cNvPr>
          <p:cNvCxnSpPr>
            <a:cxnSpLocks/>
          </p:cNvCxnSpPr>
          <p:nvPr/>
        </p:nvCxnSpPr>
        <p:spPr>
          <a:xfrm>
            <a:off x="5654176" y="3031677"/>
            <a:ext cx="441823" cy="0"/>
          </a:xfrm>
          <a:prstGeom prst="straightConnector1">
            <a:avLst/>
          </a:prstGeom>
          <a:ln w="57150">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12" name="Прямоугольник 11">
            <a:extLst>
              <a:ext uri="{FF2B5EF4-FFF2-40B4-BE49-F238E27FC236}">
                <a16:creationId xmlns:a16="http://schemas.microsoft.com/office/drawing/2014/main" id="{EF64C44D-2DCB-4532-BAA3-D3C10C007F69}"/>
              </a:ext>
            </a:extLst>
          </p:cNvPr>
          <p:cNvSpPr/>
          <p:nvPr/>
        </p:nvSpPr>
        <p:spPr>
          <a:xfrm>
            <a:off x="2827087" y="894558"/>
            <a:ext cx="6096000" cy="646331"/>
          </a:xfrm>
          <a:prstGeom prst="rect">
            <a:avLst/>
          </a:prstGeom>
        </p:spPr>
        <p:txBody>
          <a:bodyPr>
            <a:spAutoFit/>
          </a:bodyPr>
          <a:lstStyle/>
          <a:p>
            <a:pPr algn="ctr">
              <a:spcAft>
                <a:spcPts val="0"/>
              </a:spcAft>
            </a:pPr>
            <a:r>
              <a:rPr lang="ru-RU" b="1" dirty="0">
                <a:latin typeface="Calibri" panose="020F0502020204030204" pitchFamily="34" charset="0"/>
                <a:ea typeface="Calibri" panose="020F0502020204030204" pitchFamily="34" charset="0"/>
                <a:cs typeface="Times New Roman" panose="02020603050405020304" pitchFamily="18" charset="0"/>
              </a:rPr>
              <a:t>Изучение зависимости численности отделов ветеринарии от численности населения</a:t>
            </a:r>
          </a:p>
        </p:txBody>
      </p:sp>
    </p:spTree>
    <p:extLst>
      <p:ext uri="{BB962C8B-B14F-4D97-AF65-F5344CB8AC3E}">
        <p14:creationId xmlns:p14="http://schemas.microsoft.com/office/powerpoint/2010/main" val="2218908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6ACEA03A-5B71-47A6-9E11-8FF5435898A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47909" y="1611582"/>
            <a:ext cx="4698468" cy="2780030"/>
          </a:xfrm>
          <a:prstGeom prst="rect">
            <a:avLst/>
          </a:prstGeom>
          <a:noFill/>
        </p:spPr>
      </p:pic>
      <p:pic>
        <p:nvPicPr>
          <p:cNvPr id="5" name="Рисунок 4">
            <a:extLst>
              <a:ext uri="{FF2B5EF4-FFF2-40B4-BE49-F238E27FC236}">
                <a16:creationId xmlns:a16="http://schemas.microsoft.com/office/drawing/2014/main" id="{0D303427-9916-435B-95FF-4E695707FA9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095999" y="1591311"/>
            <a:ext cx="4698468" cy="2780030"/>
          </a:xfrm>
          <a:prstGeom prst="rect">
            <a:avLst/>
          </a:prstGeom>
          <a:noFill/>
        </p:spPr>
      </p:pic>
      <p:cxnSp>
        <p:nvCxnSpPr>
          <p:cNvPr id="6" name="Прямая со стрелкой 5">
            <a:extLst>
              <a:ext uri="{FF2B5EF4-FFF2-40B4-BE49-F238E27FC236}">
                <a16:creationId xmlns:a16="http://schemas.microsoft.com/office/drawing/2014/main" id="{1041EB87-7CFA-4C57-A343-7C675D04DD7D}"/>
              </a:ext>
            </a:extLst>
          </p:cNvPr>
          <p:cNvCxnSpPr>
            <a:cxnSpLocks/>
          </p:cNvCxnSpPr>
          <p:nvPr/>
        </p:nvCxnSpPr>
        <p:spPr>
          <a:xfrm>
            <a:off x="5654176" y="2806597"/>
            <a:ext cx="452787" cy="0"/>
          </a:xfrm>
          <a:prstGeom prst="straightConnector1">
            <a:avLst/>
          </a:prstGeom>
          <a:ln w="57150">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7" name="Прямоугольник 6">
            <a:extLst>
              <a:ext uri="{FF2B5EF4-FFF2-40B4-BE49-F238E27FC236}">
                <a16:creationId xmlns:a16="http://schemas.microsoft.com/office/drawing/2014/main" id="{98B9D2CA-DABD-4610-B2E5-4860747210E9}"/>
              </a:ext>
            </a:extLst>
          </p:cNvPr>
          <p:cNvSpPr/>
          <p:nvPr/>
        </p:nvSpPr>
        <p:spPr>
          <a:xfrm>
            <a:off x="1717814" y="0"/>
            <a:ext cx="8756371" cy="830997"/>
          </a:xfrm>
          <a:prstGeom prst="rect">
            <a:avLst/>
          </a:prstGeom>
        </p:spPr>
        <p:txBody>
          <a:bodyPr wrap="none">
            <a:spAutoFit/>
          </a:bodyPr>
          <a:lstStyle/>
          <a:p>
            <a:pPr algn="ctr"/>
            <a:r>
              <a:rPr lang="ru-RU" sz="2400" dirty="0"/>
              <a:t>Разработка нормативов по труду (аналитические исследования): </a:t>
            </a:r>
          </a:p>
          <a:p>
            <a:pPr algn="ctr"/>
            <a:r>
              <a:rPr lang="ru-RU" sz="2400" dirty="0"/>
              <a:t>Применение методов машинного обучения</a:t>
            </a:r>
          </a:p>
        </p:txBody>
      </p:sp>
      <p:sp>
        <p:nvSpPr>
          <p:cNvPr id="8" name="Прямоугольник 7">
            <a:extLst>
              <a:ext uri="{FF2B5EF4-FFF2-40B4-BE49-F238E27FC236}">
                <a16:creationId xmlns:a16="http://schemas.microsoft.com/office/drawing/2014/main" id="{6B8B5BF9-3780-4D3D-A957-16846A113B2E}"/>
              </a:ext>
            </a:extLst>
          </p:cNvPr>
          <p:cNvSpPr/>
          <p:nvPr/>
        </p:nvSpPr>
        <p:spPr>
          <a:xfrm>
            <a:off x="2827087" y="854495"/>
            <a:ext cx="6096000" cy="646331"/>
          </a:xfrm>
          <a:prstGeom prst="rect">
            <a:avLst/>
          </a:prstGeom>
        </p:spPr>
        <p:txBody>
          <a:bodyPr>
            <a:spAutoFit/>
          </a:bodyPr>
          <a:lstStyle/>
          <a:p>
            <a:pPr algn="ctr">
              <a:spcAft>
                <a:spcPts val="0"/>
              </a:spcAft>
            </a:pPr>
            <a:r>
              <a:rPr lang="ru-RU" b="1" dirty="0">
                <a:latin typeface="Calibri" panose="020F0502020204030204" pitchFamily="34" charset="0"/>
                <a:ea typeface="Calibri" panose="020F0502020204030204" pitchFamily="34" charset="0"/>
                <a:cs typeface="Times New Roman" panose="02020603050405020304" pitchFamily="18" charset="0"/>
              </a:rPr>
              <a:t>Изучение зависимости численности отделов ветеринарии от поголовья скота</a:t>
            </a:r>
          </a:p>
        </p:txBody>
      </p:sp>
      <p:sp>
        <p:nvSpPr>
          <p:cNvPr id="9" name="Прямоугольник 8">
            <a:extLst>
              <a:ext uri="{FF2B5EF4-FFF2-40B4-BE49-F238E27FC236}">
                <a16:creationId xmlns:a16="http://schemas.microsoft.com/office/drawing/2014/main" id="{17A980D4-2482-4508-8538-C6CFF89E9330}"/>
              </a:ext>
            </a:extLst>
          </p:cNvPr>
          <p:cNvSpPr/>
          <p:nvPr/>
        </p:nvSpPr>
        <p:spPr>
          <a:xfrm>
            <a:off x="951394" y="4570964"/>
            <a:ext cx="10091744" cy="2031325"/>
          </a:xfrm>
          <a:prstGeom prst="rect">
            <a:avLst/>
          </a:prstGeom>
        </p:spPr>
        <p:txBody>
          <a:bodyPr wrap="square">
            <a:spAutoFit/>
          </a:bodyPr>
          <a:lstStyle/>
          <a:p>
            <a:pPr indent="450215" algn="just">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Зависимость численности государственных служащих отделов ветеринарии от обоих показателей должна быть линейной:</a:t>
            </a:r>
          </a:p>
          <a:p>
            <a:pPr indent="450215" algn="just">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МЧ=3,1+0,0141*X+0,0129*Y,</a:t>
            </a:r>
          </a:p>
          <a:p>
            <a:pPr indent="450215" algn="just">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где: </a:t>
            </a:r>
          </a:p>
          <a:p>
            <a:pPr indent="450215" algn="just">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 МЧ - моделируемая численность районного отдела ветеринарии,</a:t>
            </a:r>
          </a:p>
          <a:p>
            <a:pPr indent="450215" algn="just">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 X - Численность населения района (города), тыс. чел,</a:t>
            </a:r>
          </a:p>
          <a:p>
            <a:pPr indent="450215" algn="just">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 Y - Общее поголовье скота и птицы, тыс. условных голов КРС</a:t>
            </a:r>
          </a:p>
        </p:txBody>
      </p:sp>
    </p:spTree>
    <p:extLst>
      <p:ext uri="{BB962C8B-B14F-4D97-AF65-F5344CB8AC3E}">
        <p14:creationId xmlns:p14="http://schemas.microsoft.com/office/powerpoint/2010/main" val="17454040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8CC29F7A-CC79-4EA7-9BA8-173597F6A720}"/>
              </a:ext>
            </a:extLst>
          </p:cNvPr>
          <p:cNvSpPr/>
          <p:nvPr/>
        </p:nvSpPr>
        <p:spPr>
          <a:xfrm>
            <a:off x="1717814" y="0"/>
            <a:ext cx="8756371" cy="830997"/>
          </a:xfrm>
          <a:prstGeom prst="rect">
            <a:avLst/>
          </a:prstGeom>
        </p:spPr>
        <p:txBody>
          <a:bodyPr wrap="none">
            <a:spAutoFit/>
          </a:bodyPr>
          <a:lstStyle/>
          <a:p>
            <a:pPr algn="ctr"/>
            <a:r>
              <a:rPr lang="ru-RU" sz="2400" dirty="0"/>
              <a:t>Разработка нормативов по труду (аналитические исследования): </a:t>
            </a:r>
          </a:p>
          <a:p>
            <a:pPr algn="ctr"/>
            <a:r>
              <a:rPr lang="ru-RU" sz="2400" dirty="0"/>
              <a:t>Применение методов машинного обучения</a:t>
            </a:r>
          </a:p>
        </p:txBody>
      </p:sp>
      <p:sp>
        <p:nvSpPr>
          <p:cNvPr id="5" name="Прямоугольник 4">
            <a:extLst>
              <a:ext uri="{FF2B5EF4-FFF2-40B4-BE49-F238E27FC236}">
                <a16:creationId xmlns:a16="http://schemas.microsoft.com/office/drawing/2014/main" id="{BEB89E37-1395-4983-925C-4B2C270ADF9C}"/>
              </a:ext>
            </a:extLst>
          </p:cNvPr>
          <p:cNvSpPr/>
          <p:nvPr/>
        </p:nvSpPr>
        <p:spPr>
          <a:xfrm>
            <a:off x="2009334" y="943539"/>
            <a:ext cx="8173329" cy="646331"/>
          </a:xfrm>
          <a:prstGeom prst="rect">
            <a:avLst/>
          </a:prstGeom>
        </p:spPr>
        <p:txBody>
          <a:bodyPr wrap="square">
            <a:spAutoFit/>
          </a:bodyPr>
          <a:lstStyle/>
          <a:p>
            <a:pPr algn="ctr">
              <a:spcAft>
                <a:spcPts val="0"/>
              </a:spcAft>
            </a:pPr>
            <a:r>
              <a:rPr lang="ru-RU" b="1" dirty="0">
                <a:latin typeface="Calibri" panose="020F0502020204030204" pitchFamily="34" charset="0"/>
                <a:ea typeface="Calibri" panose="020F0502020204030204" pitchFamily="34" charset="0"/>
                <a:cs typeface="Times New Roman" panose="02020603050405020304" pitchFamily="18" charset="0"/>
              </a:rPr>
              <a:t>Изучение зависимости численности отделов образования от количества подведомственных организаций образования</a:t>
            </a:r>
          </a:p>
        </p:txBody>
      </p:sp>
      <p:pic>
        <p:nvPicPr>
          <p:cNvPr id="6" name="Рисунок 5">
            <a:extLst>
              <a:ext uri="{FF2B5EF4-FFF2-40B4-BE49-F238E27FC236}">
                <a16:creationId xmlns:a16="http://schemas.microsoft.com/office/drawing/2014/main" id="{4D151809-D3DB-4F0E-B9D2-96C784B4E39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05706" y="1994779"/>
            <a:ext cx="4584700" cy="2755900"/>
          </a:xfrm>
          <a:prstGeom prst="rect">
            <a:avLst/>
          </a:prstGeom>
          <a:noFill/>
        </p:spPr>
      </p:pic>
      <p:pic>
        <p:nvPicPr>
          <p:cNvPr id="7" name="Рисунок 6">
            <a:extLst>
              <a:ext uri="{FF2B5EF4-FFF2-40B4-BE49-F238E27FC236}">
                <a16:creationId xmlns:a16="http://schemas.microsoft.com/office/drawing/2014/main" id="{9E8E0939-9B4E-42CB-8378-7B76CA2CDFD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363284" y="1994779"/>
            <a:ext cx="4584700" cy="2755900"/>
          </a:xfrm>
          <a:prstGeom prst="rect">
            <a:avLst/>
          </a:prstGeom>
          <a:noFill/>
        </p:spPr>
      </p:pic>
      <p:cxnSp>
        <p:nvCxnSpPr>
          <p:cNvPr id="8" name="Прямая со стрелкой 7">
            <a:extLst>
              <a:ext uri="{FF2B5EF4-FFF2-40B4-BE49-F238E27FC236}">
                <a16:creationId xmlns:a16="http://schemas.microsoft.com/office/drawing/2014/main" id="{B7713BCB-F63C-411A-A6C3-BD611FA26C89}"/>
              </a:ext>
            </a:extLst>
          </p:cNvPr>
          <p:cNvCxnSpPr>
            <a:cxnSpLocks/>
          </p:cNvCxnSpPr>
          <p:nvPr/>
        </p:nvCxnSpPr>
        <p:spPr>
          <a:xfrm>
            <a:off x="5655212" y="3242696"/>
            <a:ext cx="597117" cy="0"/>
          </a:xfrm>
          <a:prstGeom prst="straightConnector1">
            <a:avLst/>
          </a:prstGeom>
          <a:ln w="57150">
            <a:headEnd w="lg" len="med"/>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611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47F8B339-44D8-4096-8FBA-3709940FA5AE}"/>
              </a:ext>
            </a:extLst>
          </p:cNvPr>
          <p:cNvSpPr/>
          <p:nvPr/>
        </p:nvSpPr>
        <p:spPr>
          <a:xfrm>
            <a:off x="1717814" y="0"/>
            <a:ext cx="8756371" cy="830997"/>
          </a:xfrm>
          <a:prstGeom prst="rect">
            <a:avLst/>
          </a:prstGeom>
        </p:spPr>
        <p:txBody>
          <a:bodyPr wrap="none">
            <a:spAutoFit/>
          </a:bodyPr>
          <a:lstStyle/>
          <a:p>
            <a:pPr algn="ctr"/>
            <a:r>
              <a:rPr lang="ru-RU" sz="2400" dirty="0"/>
              <a:t>Разработка нормативов по труду (аналитические исследования): </a:t>
            </a:r>
          </a:p>
          <a:p>
            <a:pPr algn="ctr"/>
            <a:r>
              <a:rPr lang="ru-RU" sz="2400" dirty="0"/>
              <a:t>Применение методов машинного обучения</a:t>
            </a:r>
          </a:p>
        </p:txBody>
      </p:sp>
      <p:sp>
        <p:nvSpPr>
          <p:cNvPr id="5" name="Прямоугольник 4">
            <a:extLst>
              <a:ext uri="{FF2B5EF4-FFF2-40B4-BE49-F238E27FC236}">
                <a16:creationId xmlns:a16="http://schemas.microsoft.com/office/drawing/2014/main" id="{FBE39002-83CF-4249-8A39-D6D76DD4AA8C}"/>
              </a:ext>
            </a:extLst>
          </p:cNvPr>
          <p:cNvSpPr/>
          <p:nvPr/>
        </p:nvSpPr>
        <p:spPr>
          <a:xfrm>
            <a:off x="2009334" y="887266"/>
            <a:ext cx="8173329" cy="646331"/>
          </a:xfrm>
          <a:prstGeom prst="rect">
            <a:avLst/>
          </a:prstGeom>
        </p:spPr>
        <p:txBody>
          <a:bodyPr wrap="square">
            <a:spAutoFit/>
          </a:bodyPr>
          <a:lstStyle/>
          <a:p>
            <a:pPr algn="ctr">
              <a:spcAft>
                <a:spcPts val="0"/>
              </a:spcAft>
            </a:pPr>
            <a:r>
              <a:rPr lang="ru-RU" b="1" dirty="0">
                <a:latin typeface="Calibri" panose="020F0502020204030204" pitchFamily="34" charset="0"/>
                <a:ea typeface="Calibri" panose="020F0502020204030204" pitchFamily="34" charset="0"/>
                <a:cs typeface="Times New Roman" panose="02020603050405020304" pitchFamily="18" charset="0"/>
              </a:rPr>
              <a:t>Изучение зависимости численности отделов образования от количества численности населения</a:t>
            </a:r>
          </a:p>
        </p:txBody>
      </p:sp>
      <p:pic>
        <p:nvPicPr>
          <p:cNvPr id="6" name="Рисунок 5">
            <a:extLst>
              <a:ext uri="{FF2B5EF4-FFF2-40B4-BE49-F238E27FC236}">
                <a16:creationId xmlns:a16="http://schemas.microsoft.com/office/drawing/2014/main" id="{DD24EE29-CC22-4099-A3CB-1CA3653F24D9}"/>
              </a:ext>
            </a:extLst>
          </p:cNvPr>
          <p:cNvPicPr>
            <a:picLocks noChangeAspect="1"/>
          </p:cNvPicPr>
          <p:nvPr/>
        </p:nvPicPr>
        <p:blipFill>
          <a:blip r:embed="rId3"/>
          <a:stretch>
            <a:fillRect/>
          </a:stretch>
        </p:blipFill>
        <p:spPr>
          <a:xfrm>
            <a:off x="6673515" y="1533597"/>
            <a:ext cx="4584589" cy="2755631"/>
          </a:xfrm>
          <a:prstGeom prst="rect">
            <a:avLst/>
          </a:prstGeom>
        </p:spPr>
      </p:pic>
      <p:pic>
        <p:nvPicPr>
          <p:cNvPr id="7" name="Рисунок 6">
            <a:extLst>
              <a:ext uri="{FF2B5EF4-FFF2-40B4-BE49-F238E27FC236}">
                <a16:creationId xmlns:a16="http://schemas.microsoft.com/office/drawing/2014/main" id="{D0332A2B-5E43-4B4B-BE14-F76B3FD3CB14}"/>
              </a:ext>
            </a:extLst>
          </p:cNvPr>
          <p:cNvPicPr>
            <a:picLocks noChangeAspect="1"/>
          </p:cNvPicPr>
          <p:nvPr/>
        </p:nvPicPr>
        <p:blipFill>
          <a:blip r:embed="rId4"/>
          <a:stretch>
            <a:fillRect/>
          </a:stretch>
        </p:blipFill>
        <p:spPr>
          <a:xfrm>
            <a:off x="1013485" y="1533597"/>
            <a:ext cx="4584589" cy="2755631"/>
          </a:xfrm>
          <a:prstGeom prst="rect">
            <a:avLst/>
          </a:prstGeom>
        </p:spPr>
      </p:pic>
      <p:cxnSp>
        <p:nvCxnSpPr>
          <p:cNvPr id="8" name="Прямая со стрелкой 7">
            <a:extLst>
              <a:ext uri="{FF2B5EF4-FFF2-40B4-BE49-F238E27FC236}">
                <a16:creationId xmlns:a16="http://schemas.microsoft.com/office/drawing/2014/main" id="{8053E918-98B7-4520-B85C-C6DBB421DAAC}"/>
              </a:ext>
            </a:extLst>
          </p:cNvPr>
          <p:cNvCxnSpPr>
            <a:cxnSpLocks/>
          </p:cNvCxnSpPr>
          <p:nvPr/>
        </p:nvCxnSpPr>
        <p:spPr>
          <a:xfrm>
            <a:off x="5950634" y="2637784"/>
            <a:ext cx="597117" cy="0"/>
          </a:xfrm>
          <a:prstGeom prst="straightConnector1">
            <a:avLst/>
          </a:prstGeom>
          <a:ln w="57150">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9" name="Прямоугольник 8">
            <a:extLst>
              <a:ext uri="{FF2B5EF4-FFF2-40B4-BE49-F238E27FC236}">
                <a16:creationId xmlns:a16="http://schemas.microsoft.com/office/drawing/2014/main" id="{14F97859-C75A-4356-8122-E421ACA7611D}"/>
              </a:ext>
            </a:extLst>
          </p:cNvPr>
          <p:cNvSpPr/>
          <p:nvPr/>
        </p:nvSpPr>
        <p:spPr>
          <a:xfrm>
            <a:off x="1013485" y="4289228"/>
            <a:ext cx="10324208" cy="2308324"/>
          </a:xfrm>
          <a:prstGeom prst="rect">
            <a:avLst/>
          </a:prstGeom>
        </p:spPr>
        <p:txBody>
          <a:bodyPr wrap="square">
            <a:spAutoFit/>
          </a:bodyPr>
          <a:lstStyle/>
          <a:p>
            <a:pPr indent="450215" algn="just">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Зависимость численности государственных служащих отделов образования от количества подведомственных организаций образования должна быть полиномиальной, а от численности населения района (города) - линейной:</a:t>
            </a:r>
          </a:p>
          <a:p>
            <a:pPr indent="450215" algn="just">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МЧ= 3,85+ 0,022291*Х+ 0,000185*Y</a:t>
            </a:r>
            <a:r>
              <a:rPr lang="ru-RU" baseline="30000" dirty="0">
                <a:latin typeface="Calibri" panose="020F0502020204030204" pitchFamily="34" charset="0"/>
                <a:ea typeface="Calibri" panose="020F0502020204030204" pitchFamily="34" charset="0"/>
                <a:cs typeface="Times New Roman" panose="02020603050405020304" pitchFamily="18" charset="0"/>
              </a:rPr>
              <a:t>2</a:t>
            </a:r>
            <a:r>
              <a:rPr lang="ru-RU" dirty="0">
                <a:latin typeface="Calibri" panose="020F0502020204030204" pitchFamily="34" charset="0"/>
                <a:ea typeface="Calibri" panose="020F0502020204030204" pitchFamily="34" charset="0"/>
                <a:cs typeface="Times New Roman" panose="02020603050405020304" pitchFamily="18" charset="0"/>
              </a:rPr>
              <a:t>+ 0,004086*Y,</a:t>
            </a:r>
          </a:p>
          <a:p>
            <a:pPr algn="just">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	где: </a:t>
            </a:r>
          </a:p>
          <a:p>
            <a:pPr indent="450215" algn="just">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 МЧ - моделируемая численность районного отдела образования,</a:t>
            </a:r>
          </a:p>
          <a:p>
            <a:pPr indent="450215" algn="just">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 X - Численность населения района, города областного значения, тыс. чел,</a:t>
            </a:r>
          </a:p>
          <a:p>
            <a:pPr indent="450215" algn="just">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 Y - Количество подведомственных организаций образования.</a:t>
            </a:r>
          </a:p>
        </p:txBody>
      </p:sp>
    </p:spTree>
    <p:extLst>
      <p:ext uri="{BB962C8B-B14F-4D97-AF65-F5344CB8AC3E}">
        <p14:creationId xmlns:p14="http://schemas.microsoft.com/office/powerpoint/2010/main" val="9132875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A4889DA1-E7DE-4543-B1EF-4536B59DC83A}"/>
              </a:ext>
            </a:extLst>
          </p:cNvPr>
          <p:cNvSpPr/>
          <p:nvPr/>
        </p:nvSpPr>
        <p:spPr>
          <a:xfrm>
            <a:off x="1162493" y="1262812"/>
            <a:ext cx="9867014" cy="3785652"/>
          </a:xfrm>
          <a:prstGeom prst="rect">
            <a:avLst/>
          </a:prstGeom>
        </p:spPr>
        <p:txBody>
          <a:bodyPr wrap="square">
            <a:spAutoFit/>
          </a:bodyPr>
          <a:lstStyle/>
          <a:p>
            <a:pPr indent="450215" algn="just">
              <a:spcAft>
                <a:spcPts val="0"/>
              </a:spcAft>
            </a:pPr>
            <a:r>
              <a:rPr lang="ru-RU" sz="2000" b="1" dirty="0">
                <a:latin typeface="Calibri" panose="020F0502020204030204" pitchFamily="34" charset="0"/>
                <a:ea typeface="Calibri" panose="020F0502020204030204" pitchFamily="34" charset="0"/>
                <a:cs typeface="Times New Roman" panose="02020603050405020304" pitchFamily="18" charset="0"/>
              </a:rPr>
              <a:t>Выводы</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ru-RU" sz="2000" dirty="0">
                <a:latin typeface="Calibri" panose="020F0502020204030204" pitchFamily="34" charset="0"/>
                <a:ea typeface="Calibri" panose="020F0502020204030204" pitchFamily="34" charset="0"/>
                <a:cs typeface="Times New Roman" panose="02020603050405020304" pitchFamily="18" charset="0"/>
              </a:rPr>
              <a:t>В современных условиях, когда многие бизнес-процессы автоматизируются и повышается доступность информации, умение обрабатывать и анализировать большие объемы данных является весьма полезным навыком при выработке управленческих решений. В мире информационных технологий данная отрасль науки называется - Наука о данных (</a:t>
            </a:r>
            <a:r>
              <a:rPr lang="en-US" sz="2000" dirty="0">
                <a:latin typeface="Calibri" panose="020F0502020204030204" pitchFamily="34" charset="0"/>
                <a:ea typeface="Calibri" panose="020F0502020204030204" pitchFamily="34" charset="0"/>
                <a:cs typeface="Times New Roman" panose="02020603050405020304" pitchFamily="18" charset="0"/>
              </a:rPr>
              <a:t>Data science</a:t>
            </a:r>
            <a:r>
              <a:rPr lang="ru-RU" sz="2000" dirty="0">
                <a:latin typeface="Calibri" panose="020F0502020204030204" pitchFamily="34" charset="0"/>
                <a:ea typeface="Calibri" panose="020F0502020204030204" pitchFamily="34" charset="0"/>
                <a:cs typeface="Times New Roman" panose="02020603050405020304" pitchFamily="18" charset="0"/>
              </a:rPr>
              <a:t>). Поэтому наряду с традиционными методами нормирования труда появляется необходимость использования науки о данных.</a:t>
            </a:r>
          </a:p>
          <a:p>
            <a:pPr indent="450215" algn="just">
              <a:spcAft>
                <a:spcPts val="0"/>
              </a:spcAft>
            </a:pP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ru-RU" sz="2000" dirty="0">
                <a:latin typeface="Calibri" panose="020F0502020204030204" pitchFamily="34" charset="0"/>
                <a:ea typeface="Calibri" panose="020F0502020204030204" pitchFamily="34" charset="0"/>
                <a:cs typeface="Times New Roman" panose="02020603050405020304" pitchFamily="18" charset="0"/>
              </a:rPr>
              <a:t>В системе государственной службы нормирование труда, а также применение методов науки о данных является не только инструментом для рационального использования людских ресурсов, но и инструментом для повышения эффективности государственного управления.</a:t>
            </a:r>
          </a:p>
        </p:txBody>
      </p:sp>
      <p:sp>
        <p:nvSpPr>
          <p:cNvPr id="5" name="Прямоугольник 4">
            <a:extLst>
              <a:ext uri="{FF2B5EF4-FFF2-40B4-BE49-F238E27FC236}">
                <a16:creationId xmlns:a16="http://schemas.microsoft.com/office/drawing/2014/main" id="{E72330BC-B8BB-4DE9-A12C-9D46D727B026}"/>
              </a:ext>
            </a:extLst>
          </p:cNvPr>
          <p:cNvSpPr/>
          <p:nvPr/>
        </p:nvSpPr>
        <p:spPr>
          <a:xfrm>
            <a:off x="1510834" y="212651"/>
            <a:ext cx="9170332" cy="461665"/>
          </a:xfrm>
          <a:prstGeom prst="rect">
            <a:avLst/>
          </a:prstGeom>
        </p:spPr>
        <p:txBody>
          <a:bodyPr wrap="none">
            <a:spAutoFit/>
          </a:bodyPr>
          <a:lstStyle/>
          <a:p>
            <a:pPr algn="ctr"/>
            <a:r>
              <a:rPr lang="ru-RU" sz="2400" dirty="0"/>
              <a:t>Подходы к нормированию труда в системе государственной службы</a:t>
            </a:r>
          </a:p>
        </p:txBody>
      </p:sp>
    </p:spTree>
    <p:extLst>
      <p:ext uri="{BB962C8B-B14F-4D97-AF65-F5344CB8AC3E}">
        <p14:creationId xmlns:p14="http://schemas.microsoft.com/office/powerpoint/2010/main" val="3573563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9FAD4AF2-BEB5-4599-BABB-A82A0DE3C57C}"/>
              </a:ext>
            </a:extLst>
          </p:cNvPr>
          <p:cNvSpPr/>
          <p:nvPr/>
        </p:nvSpPr>
        <p:spPr>
          <a:xfrm>
            <a:off x="1140941" y="260758"/>
            <a:ext cx="9910149" cy="461665"/>
          </a:xfrm>
          <a:prstGeom prst="rect">
            <a:avLst/>
          </a:prstGeom>
        </p:spPr>
        <p:txBody>
          <a:bodyPr wrap="none">
            <a:spAutoFit/>
          </a:bodyPr>
          <a:lstStyle/>
          <a:p>
            <a:pPr algn="ctr"/>
            <a:r>
              <a:rPr lang="ru-RU" sz="2400" dirty="0"/>
              <a:t>Формирование исчерпывающего перечня нормируемых функций и работ</a:t>
            </a:r>
          </a:p>
        </p:txBody>
      </p:sp>
      <p:sp>
        <p:nvSpPr>
          <p:cNvPr id="5" name="Прямоугольник 4">
            <a:extLst>
              <a:ext uri="{FF2B5EF4-FFF2-40B4-BE49-F238E27FC236}">
                <a16:creationId xmlns:a16="http://schemas.microsoft.com/office/drawing/2014/main" id="{6B0246BE-5C40-4BE9-949F-4FC2EEC68A62}"/>
              </a:ext>
            </a:extLst>
          </p:cNvPr>
          <p:cNvSpPr/>
          <p:nvPr/>
        </p:nvSpPr>
        <p:spPr>
          <a:xfrm>
            <a:off x="1477107" y="1754333"/>
            <a:ext cx="9551963" cy="1938992"/>
          </a:xfrm>
          <a:prstGeom prst="rect">
            <a:avLst/>
          </a:prstGeom>
        </p:spPr>
        <p:txBody>
          <a:bodyPr wrap="square">
            <a:spAutoFit/>
          </a:bodyPr>
          <a:lstStyle/>
          <a:p>
            <a:pPr algn="just"/>
            <a:r>
              <a:rPr lang="ru-RU" sz="2000" dirty="0"/>
              <a:t>	</a:t>
            </a:r>
            <a:r>
              <a:rPr lang="ru-RU" sz="2000" b="1" dirty="0"/>
              <a:t>Анализ нормативных документов, регламентирующих деятельность государственного органа:</a:t>
            </a:r>
          </a:p>
          <a:p>
            <a:pPr algn="just"/>
            <a:r>
              <a:rPr lang="ru-RU" sz="2000" dirty="0"/>
              <a:t>	- нормативные правовые акты различного уровня (кодексы, законы, правила, инструкции);</a:t>
            </a:r>
          </a:p>
          <a:p>
            <a:pPr algn="just"/>
            <a:r>
              <a:rPr lang="ru-RU" sz="2000" dirty="0"/>
              <a:t>	- а также внутренние организационно-распорядительные документы (положения о подразделениях, должностные инструкции).</a:t>
            </a:r>
          </a:p>
        </p:txBody>
      </p:sp>
    </p:spTree>
    <p:extLst>
      <p:ext uri="{BB962C8B-B14F-4D97-AF65-F5344CB8AC3E}">
        <p14:creationId xmlns:p14="http://schemas.microsoft.com/office/powerpoint/2010/main" val="1671785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ABF36025-D6F1-40D0-8D8E-841AE26FC1CB}"/>
              </a:ext>
            </a:extLst>
          </p:cNvPr>
          <p:cNvSpPr/>
          <p:nvPr/>
        </p:nvSpPr>
        <p:spPr>
          <a:xfrm>
            <a:off x="1074416" y="2076220"/>
            <a:ext cx="9898429" cy="1938992"/>
          </a:xfrm>
          <a:prstGeom prst="rect">
            <a:avLst/>
          </a:prstGeom>
        </p:spPr>
        <p:txBody>
          <a:bodyPr wrap="square">
            <a:spAutoFit/>
          </a:bodyPr>
          <a:lstStyle/>
          <a:p>
            <a:pPr algn="just"/>
            <a:r>
              <a:rPr lang="ru-RU" sz="2000" dirty="0"/>
              <a:t>	</a:t>
            </a:r>
            <a:r>
              <a:rPr lang="ru-RU" sz="2000" b="1" dirty="0"/>
              <a:t>Автоматизация обработки текстовой информации (</a:t>
            </a:r>
            <a:r>
              <a:rPr lang="ru-RU" sz="2000" b="1" dirty="0" err="1"/>
              <a:t>Visual</a:t>
            </a:r>
            <a:r>
              <a:rPr lang="ru-RU" sz="2000" b="1" dirty="0"/>
              <a:t> </a:t>
            </a:r>
            <a:r>
              <a:rPr lang="ru-RU" sz="2000" b="1" dirty="0" err="1"/>
              <a:t>Basic</a:t>
            </a:r>
            <a:r>
              <a:rPr lang="ru-RU" sz="2000" b="1" dirty="0"/>
              <a:t>, </a:t>
            </a:r>
            <a:r>
              <a:rPr lang="ru-RU" sz="2000" b="1" dirty="0" err="1"/>
              <a:t>JavaScript</a:t>
            </a:r>
            <a:r>
              <a:rPr lang="ru-RU" sz="2000" b="1" dirty="0"/>
              <a:t>):</a:t>
            </a:r>
          </a:p>
          <a:p>
            <a:pPr algn="just"/>
            <a:r>
              <a:rPr lang="ru-RU" sz="2000" dirty="0"/>
              <a:t>	- сбор релевантных участков текста из множества текстовых файлов в один;</a:t>
            </a:r>
          </a:p>
          <a:p>
            <a:pPr algn="just"/>
            <a:r>
              <a:rPr lang="ru-RU" sz="2000" dirty="0"/>
              <a:t>	- автоматическое форматирование текста и удаление специальных символов;</a:t>
            </a:r>
          </a:p>
          <a:p>
            <a:pPr algn="just"/>
            <a:r>
              <a:rPr lang="ru-RU" sz="2000" dirty="0"/>
              <a:t>	- исключение повторяющихся предложений и абзацев;</a:t>
            </a:r>
          </a:p>
          <a:p>
            <a:pPr algn="just"/>
            <a:r>
              <a:rPr lang="ru-RU" sz="2000" dirty="0"/>
              <a:t>	- распознавание похожих участков текста с применением принципа «Дистанции Левенштейна».</a:t>
            </a:r>
          </a:p>
        </p:txBody>
      </p:sp>
      <p:sp>
        <p:nvSpPr>
          <p:cNvPr id="5" name="Прямоугольник 4">
            <a:extLst>
              <a:ext uri="{FF2B5EF4-FFF2-40B4-BE49-F238E27FC236}">
                <a16:creationId xmlns:a16="http://schemas.microsoft.com/office/drawing/2014/main" id="{52935DE6-96DB-41AB-9613-4A74F7AA0F24}"/>
              </a:ext>
            </a:extLst>
          </p:cNvPr>
          <p:cNvSpPr/>
          <p:nvPr/>
        </p:nvSpPr>
        <p:spPr>
          <a:xfrm>
            <a:off x="1074416" y="260758"/>
            <a:ext cx="10043199" cy="461665"/>
          </a:xfrm>
          <a:prstGeom prst="rect">
            <a:avLst/>
          </a:prstGeom>
        </p:spPr>
        <p:txBody>
          <a:bodyPr wrap="none">
            <a:spAutoFit/>
          </a:bodyPr>
          <a:lstStyle/>
          <a:p>
            <a:pPr algn="ctr"/>
            <a:r>
              <a:rPr lang="ru-RU" sz="2400" dirty="0"/>
              <a:t>Формирование исчерпывающего перечня нормируемых функций и работ</a:t>
            </a:r>
          </a:p>
        </p:txBody>
      </p:sp>
    </p:spTree>
    <p:extLst>
      <p:ext uri="{BB962C8B-B14F-4D97-AF65-F5344CB8AC3E}">
        <p14:creationId xmlns:p14="http://schemas.microsoft.com/office/powerpoint/2010/main" val="3930119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28F4C494-6521-49A0-AE31-101551C13F10}"/>
              </a:ext>
            </a:extLst>
          </p:cNvPr>
          <p:cNvSpPr/>
          <p:nvPr/>
        </p:nvSpPr>
        <p:spPr>
          <a:xfrm>
            <a:off x="1156170" y="260758"/>
            <a:ext cx="9879691" cy="461665"/>
          </a:xfrm>
          <a:prstGeom prst="rect">
            <a:avLst/>
          </a:prstGeom>
        </p:spPr>
        <p:txBody>
          <a:bodyPr wrap="none">
            <a:spAutoFit/>
          </a:bodyPr>
          <a:lstStyle/>
          <a:p>
            <a:pPr algn="ctr"/>
            <a:r>
              <a:rPr lang="ru-RU" sz="2400" dirty="0"/>
              <a:t>Формирование исчерпывающего перечня нормируемых функций и работ</a:t>
            </a:r>
          </a:p>
        </p:txBody>
      </p:sp>
      <p:sp>
        <p:nvSpPr>
          <p:cNvPr id="5" name="Прямоугольник 4">
            <a:extLst>
              <a:ext uri="{FF2B5EF4-FFF2-40B4-BE49-F238E27FC236}">
                <a16:creationId xmlns:a16="http://schemas.microsoft.com/office/drawing/2014/main" id="{D1DB4176-7282-41D4-8F62-4F7736D2A9E9}"/>
              </a:ext>
            </a:extLst>
          </p:cNvPr>
          <p:cNvSpPr/>
          <p:nvPr/>
        </p:nvSpPr>
        <p:spPr>
          <a:xfrm>
            <a:off x="1301261" y="1091483"/>
            <a:ext cx="9898429" cy="1938992"/>
          </a:xfrm>
          <a:prstGeom prst="rect">
            <a:avLst/>
          </a:prstGeom>
        </p:spPr>
        <p:txBody>
          <a:bodyPr wrap="square">
            <a:spAutoFit/>
          </a:bodyPr>
          <a:lstStyle/>
          <a:p>
            <a:pPr algn="just"/>
            <a:r>
              <a:rPr lang="ru-RU" sz="2000" dirty="0"/>
              <a:t>	</a:t>
            </a:r>
            <a:r>
              <a:rPr lang="ru-RU" sz="2000" b="1" dirty="0"/>
              <a:t>Структурирование и упорядочивание для удобства восприятия:</a:t>
            </a:r>
          </a:p>
          <a:p>
            <a:pPr algn="just"/>
            <a:r>
              <a:rPr lang="ru-RU" sz="2000" dirty="0"/>
              <a:t>	- исключение дублирования функций и работ;</a:t>
            </a:r>
          </a:p>
          <a:p>
            <a:pPr algn="just"/>
            <a:r>
              <a:rPr lang="ru-RU" sz="2000" dirty="0"/>
              <a:t>	- расчленение емких функций на более конкретные;</a:t>
            </a:r>
          </a:p>
          <a:p>
            <a:pPr algn="just"/>
            <a:r>
              <a:rPr lang="ru-RU" sz="2000" dirty="0"/>
              <a:t>	- изложений функций и работ в смысловой последовательности (по технологии, по хронологии, от более важного к менее важному);</a:t>
            </a:r>
          </a:p>
          <a:p>
            <a:pPr algn="just"/>
            <a:r>
              <a:rPr lang="ru-RU" sz="2000" dirty="0"/>
              <a:t>	- группировка функций и работ по смыслу.</a:t>
            </a:r>
          </a:p>
        </p:txBody>
      </p:sp>
      <p:sp>
        <p:nvSpPr>
          <p:cNvPr id="6" name="Прямоугольник 5">
            <a:extLst>
              <a:ext uri="{FF2B5EF4-FFF2-40B4-BE49-F238E27FC236}">
                <a16:creationId xmlns:a16="http://schemas.microsoft.com/office/drawing/2014/main" id="{A7EAAC2C-F0DB-4A25-8896-C892EA8384A6}"/>
              </a:ext>
            </a:extLst>
          </p:cNvPr>
          <p:cNvSpPr/>
          <p:nvPr/>
        </p:nvSpPr>
        <p:spPr>
          <a:xfrm>
            <a:off x="3716490" y="3644443"/>
            <a:ext cx="4288027" cy="400110"/>
          </a:xfrm>
          <a:prstGeom prst="rect">
            <a:avLst/>
          </a:prstGeom>
        </p:spPr>
        <p:txBody>
          <a:bodyPr wrap="square">
            <a:spAutoFit/>
          </a:bodyPr>
          <a:lstStyle/>
          <a:p>
            <a:pPr algn="ctr"/>
            <a:r>
              <a:rPr lang="ru-RU" sz="2000" b="1" dirty="0"/>
              <a:t>Юридический формализм</a:t>
            </a:r>
          </a:p>
        </p:txBody>
      </p:sp>
      <p:sp>
        <p:nvSpPr>
          <p:cNvPr id="7" name="Прямоугольник 6">
            <a:extLst>
              <a:ext uri="{FF2B5EF4-FFF2-40B4-BE49-F238E27FC236}">
                <a16:creationId xmlns:a16="http://schemas.microsoft.com/office/drawing/2014/main" id="{6BF1624E-70FA-4437-AD81-7F20F625CAFE}"/>
              </a:ext>
            </a:extLst>
          </p:cNvPr>
          <p:cNvSpPr/>
          <p:nvPr/>
        </p:nvSpPr>
        <p:spPr>
          <a:xfrm>
            <a:off x="4165346" y="4891314"/>
            <a:ext cx="3390314" cy="400110"/>
          </a:xfrm>
          <a:prstGeom prst="rect">
            <a:avLst/>
          </a:prstGeom>
        </p:spPr>
        <p:txBody>
          <a:bodyPr wrap="square">
            <a:spAutoFit/>
          </a:bodyPr>
          <a:lstStyle/>
          <a:p>
            <a:pPr algn="ctr"/>
            <a:r>
              <a:rPr lang="ru-RU" sz="2000" b="1" dirty="0"/>
              <a:t>Бизнес-процесс</a:t>
            </a:r>
          </a:p>
        </p:txBody>
      </p:sp>
      <p:cxnSp>
        <p:nvCxnSpPr>
          <p:cNvPr id="9" name="Прямая со стрелкой 8">
            <a:extLst>
              <a:ext uri="{FF2B5EF4-FFF2-40B4-BE49-F238E27FC236}">
                <a16:creationId xmlns:a16="http://schemas.microsoft.com/office/drawing/2014/main" id="{E2CC70FB-1151-4A6E-882B-69F4E07C27DA}"/>
              </a:ext>
            </a:extLst>
          </p:cNvPr>
          <p:cNvCxnSpPr>
            <a:cxnSpLocks/>
          </p:cNvCxnSpPr>
          <p:nvPr/>
        </p:nvCxnSpPr>
        <p:spPr>
          <a:xfrm>
            <a:off x="5860503" y="4044553"/>
            <a:ext cx="0" cy="846761"/>
          </a:xfrm>
          <a:prstGeom prst="straightConnector1">
            <a:avLst/>
          </a:prstGeom>
          <a:ln w="57150">
            <a:headEnd w="lg" len="med"/>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9979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289BAD98-AA56-44D0-A22E-2FE390108B45}"/>
              </a:ext>
            </a:extLst>
          </p:cNvPr>
          <p:cNvSpPr/>
          <p:nvPr/>
        </p:nvSpPr>
        <p:spPr>
          <a:xfrm>
            <a:off x="1104072" y="260758"/>
            <a:ext cx="9983887" cy="830997"/>
          </a:xfrm>
          <a:prstGeom prst="rect">
            <a:avLst/>
          </a:prstGeom>
        </p:spPr>
        <p:txBody>
          <a:bodyPr wrap="none">
            <a:spAutoFit/>
          </a:bodyPr>
          <a:lstStyle/>
          <a:p>
            <a:pPr algn="ctr"/>
            <a:r>
              <a:rPr lang="ru-RU" sz="2400" dirty="0"/>
              <a:t>Формирование исчерпывающего перечня нормируемых функций и работ</a:t>
            </a:r>
            <a:r>
              <a:rPr lang="en-US" sz="2400" dirty="0"/>
              <a:t>:</a:t>
            </a:r>
          </a:p>
          <a:p>
            <a:pPr algn="ctr"/>
            <a:r>
              <a:rPr lang="ru-RU" sz="2400" dirty="0"/>
              <a:t>Отраслевые и вспомогательные функциональные блоки</a:t>
            </a:r>
          </a:p>
        </p:txBody>
      </p:sp>
      <p:sp>
        <p:nvSpPr>
          <p:cNvPr id="5" name="Прямоугольник 4">
            <a:extLst>
              <a:ext uri="{FF2B5EF4-FFF2-40B4-BE49-F238E27FC236}">
                <a16:creationId xmlns:a16="http://schemas.microsoft.com/office/drawing/2014/main" id="{71098F2C-86BA-47C9-861E-CB1A30BCBE23}"/>
              </a:ext>
            </a:extLst>
          </p:cNvPr>
          <p:cNvSpPr/>
          <p:nvPr/>
        </p:nvSpPr>
        <p:spPr>
          <a:xfrm>
            <a:off x="1104072" y="2582659"/>
            <a:ext cx="9898429" cy="2246769"/>
          </a:xfrm>
          <a:prstGeom prst="rect">
            <a:avLst/>
          </a:prstGeom>
        </p:spPr>
        <p:txBody>
          <a:bodyPr wrap="square">
            <a:spAutoFit/>
          </a:bodyPr>
          <a:lstStyle/>
          <a:p>
            <a:pPr algn="just"/>
            <a:r>
              <a:rPr lang="ru-RU" sz="2000" dirty="0"/>
              <a:t>	</a:t>
            </a:r>
            <a:r>
              <a:rPr lang="ru-RU" sz="2000" b="1" dirty="0"/>
              <a:t>Вспомогательные функциональные блоки:</a:t>
            </a:r>
          </a:p>
          <a:p>
            <a:pPr algn="just"/>
            <a:r>
              <a:rPr lang="ru-RU" sz="2000" dirty="0"/>
              <a:t>	- Бухгалтерский учет и отчётность;</a:t>
            </a:r>
          </a:p>
          <a:p>
            <a:pPr algn="just"/>
            <a:r>
              <a:rPr lang="ru-RU" sz="2000" dirty="0"/>
              <a:t>	- Экономическое планирование;</a:t>
            </a:r>
          </a:p>
          <a:p>
            <a:pPr algn="just"/>
            <a:r>
              <a:rPr lang="ru-RU" sz="2000" dirty="0"/>
              <a:t>	- Государственные закупки;</a:t>
            </a:r>
          </a:p>
          <a:p>
            <a:pPr algn="just"/>
            <a:r>
              <a:rPr lang="ru-RU" sz="2000" dirty="0"/>
              <a:t>	- Кадровое обеспечение;</a:t>
            </a:r>
          </a:p>
          <a:p>
            <a:pPr algn="just"/>
            <a:r>
              <a:rPr lang="ru-RU" sz="2000" dirty="0"/>
              <a:t>	- Правовое обеспечение;</a:t>
            </a:r>
          </a:p>
          <a:p>
            <a:pPr algn="just"/>
            <a:r>
              <a:rPr lang="ru-RU" sz="2000" dirty="0"/>
              <a:t>	- Документационное обеспечение.</a:t>
            </a:r>
          </a:p>
        </p:txBody>
      </p:sp>
      <p:sp>
        <p:nvSpPr>
          <p:cNvPr id="6" name="Прямоугольник 5">
            <a:extLst>
              <a:ext uri="{FF2B5EF4-FFF2-40B4-BE49-F238E27FC236}">
                <a16:creationId xmlns:a16="http://schemas.microsoft.com/office/drawing/2014/main" id="{97302A66-40EE-4D29-80F9-1FB896786400}"/>
              </a:ext>
            </a:extLst>
          </p:cNvPr>
          <p:cNvSpPr/>
          <p:nvPr/>
        </p:nvSpPr>
        <p:spPr>
          <a:xfrm>
            <a:off x="1189530" y="1483264"/>
            <a:ext cx="9898429" cy="707886"/>
          </a:xfrm>
          <a:prstGeom prst="rect">
            <a:avLst/>
          </a:prstGeom>
        </p:spPr>
        <p:txBody>
          <a:bodyPr wrap="square">
            <a:spAutoFit/>
          </a:bodyPr>
          <a:lstStyle/>
          <a:p>
            <a:pPr algn="just"/>
            <a:r>
              <a:rPr lang="ru-RU" sz="2000" dirty="0"/>
              <a:t>	</a:t>
            </a:r>
            <a:r>
              <a:rPr lang="ru-RU" sz="2000" b="1" dirty="0"/>
              <a:t>Функциональный блок</a:t>
            </a:r>
            <a:r>
              <a:rPr lang="ru-RU" sz="2000" dirty="0"/>
              <a:t> - перечень однородных функций, которые выполняется группой взаимозаменяемых работников</a:t>
            </a:r>
          </a:p>
        </p:txBody>
      </p:sp>
    </p:spTree>
    <p:extLst>
      <p:ext uri="{BB962C8B-B14F-4D97-AF65-F5344CB8AC3E}">
        <p14:creationId xmlns:p14="http://schemas.microsoft.com/office/powerpoint/2010/main" val="1015618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435E3948-6988-482C-926A-33A466BB4320}"/>
              </a:ext>
            </a:extLst>
          </p:cNvPr>
          <p:cNvSpPr/>
          <p:nvPr/>
        </p:nvSpPr>
        <p:spPr>
          <a:xfrm>
            <a:off x="1104072" y="260758"/>
            <a:ext cx="9983887" cy="830997"/>
          </a:xfrm>
          <a:prstGeom prst="rect">
            <a:avLst/>
          </a:prstGeom>
        </p:spPr>
        <p:txBody>
          <a:bodyPr wrap="none">
            <a:spAutoFit/>
          </a:bodyPr>
          <a:lstStyle/>
          <a:p>
            <a:pPr algn="ctr"/>
            <a:r>
              <a:rPr lang="ru-RU" sz="2400" dirty="0"/>
              <a:t>Формирование исчерпывающего перечня нормируемых функций и работ</a:t>
            </a:r>
            <a:r>
              <a:rPr lang="en-US" sz="2400" dirty="0"/>
              <a:t>:</a:t>
            </a:r>
          </a:p>
          <a:p>
            <a:pPr algn="ctr"/>
            <a:r>
              <a:rPr lang="ru-RU" sz="2400" dirty="0"/>
              <a:t>Отраслевые функциональные блоки</a:t>
            </a:r>
          </a:p>
        </p:txBody>
      </p:sp>
      <p:graphicFrame>
        <p:nvGraphicFramePr>
          <p:cNvPr id="7" name="Таблица 6">
            <a:extLst>
              <a:ext uri="{FF2B5EF4-FFF2-40B4-BE49-F238E27FC236}">
                <a16:creationId xmlns:a16="http://schemas.microsoft.com/office/drawing/2014/main" id="{A30D00F7-8BAA-4FE0-8369-7E4E68F8B7E6}"/>
              </a:ext>
            </a:extLst>
          </p:cNvPr>
          <p:cNvGraphicFramePr>
            <a:graphicFrameLocks noGrp="1"/>
          </p:cNvGraphicFramePr>
          <p:nvPr>
            <p:extLst>
              <p:ext uri="{D42A27DB-BD31-4B8C-83A1-F6EECF244321}">
                <p14:modId xmlns:p14="http://schemas.microsoft.com/office/powerpoint/2010/main" val="4065658535"/>
              </p:ext>
            </p:extLst>
          </p:nvPr>
        </p:nvGraphicFramePr>
        <p:xfrm>
          <a:off x="1223889" y="1297746"/>
          <a:ext cx="9864070" cy="4931731"/>
        </p:xfrm>
        <a:graphic>
          <a:graphicData uri="http://schemas.openxmlformats.org/drawingml/2006/table">
            <a:tbl>
              <a:tblPr firstRow="1" firstCol="1" bandRow="1"/>
              <a:tblGrid>
                <a:gridCol w="2089979">
                  <a:extLst>
                    <a:ext uri="{9D8B030D-6E8A-4147-A177-3AD203B41FA5}">
                      <a16:colId xmlns:a16="http://schemas.microsoft.com/office/drawing/2014/main" val="2641800266"/>
                    </a:ext>
                  </a:extLst>
                </a:gridCol>
                <a:gridCol w="7774091">
                  <a:extLst>
                    <a:ext uri="{9D8B030D-6E8A-4147-A177-3AD203B41FA5}">
                      <a16:colId xmlns:a16="http://schemas.microsoft.com/office/drawing/2014/main" val="2847874641"/>
                    </a:ext>
                  </a:extLst>
                </a:gridCol>
              </a:tblGrid>
              <a:tr h="220226">
                <a:tc>
                  <a:txBody>
                    <a:bodyPr/>
                    <a:lstStyle/>
                    <a:p>
                      <a:pPr algn="ctr">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Отрасль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Отраслевой функциональный блок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8362735"/>
                  </a:ext>
                </a:extLst>
              </a:tr>
              <a:tr h="1321358">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Образование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 Дошкольное обучение и воспитание</a:t>
                      </a:r>
                    </a:p>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 Начальное, основное среднее и общее среднее образование</a:t>
                      </a:r>
                    </a:p>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 Техническое и профессиональное образование</a:t>
                      </a:r>
                    </a:p>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 Воспитательная работа и дополнительное образование</a:t>
                      </a:r>
                    </a:p>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 Специальное и инклюзивное образование</a:t>
                      </a:r>
                    </a:p>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 Опека и попечительство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4342345"/>
                  </a:ext>
                </a:extLst>
              </a:tr>
              <a:tr h="1321358">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Здравоохранение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 Лекарственное обеспечение;</a:t>
                      </a:r>
                    </a:p>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 Организация медицинской помощи;</a:t>
                      </a:r>
                    </a:p>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 Охрана здоровья матери и ребенка;</a:t>
                      </a:r>
                    </a:p>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 Общественное здравоохранение;</a:t>
                      </a:r>
                    </a:p>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 Мобилизационная подготовка;</a:t>
                      </a:r>
                    </a:p>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 Материально-техническое обеспечение.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9579295"/>
                  </a:ext>
                </a:extLst>
              </a:tr>
              <a:tr h="1761811">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Занятость и социальная защита населения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Содействие занятости населения и социальное партнерство</a:t>
                      </a:r>
                    </a:p>
                    <a:p>
                      <a:pPr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Мониторинг рынка труда</a:t>
                      </a:r>
                    </a:p>
                    <a:p>
                      <a:pPr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Назначение социальных пособий</a:t>
                      </a:r>
                    </a:p>
                    <a:p>
                      <a:pPr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Работа с инвалидами и ветеранами</a:t>
                      </a:r>
                    </a:p>
                    <a:p>
                      <a:pPr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Предоставление специальных социальных услуг</a:t>
                      </a:r>
                    </a:p>
                    <a:p>
                      <a:pPr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Миграция населения и привлечение иностранной рабочей силы (ИРС)</a:t>
                      </a:r>
                    </a:p>
                    <a:p>
                      <a:pPr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Информационно-аналитическая работа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4952120"/>
                  </a:ext>
                </a:extLst>
              </a:tr>
            </a:tbl>
          </a:graphicData>
        </a:graphic>
      </p:graphicFrame>
    </p:spTree>
    <p:extLst>
      <p:ext uri="{BB962C8B-B14F-4D97-AF65-F5344CB8AC3E}">
        <p14:creationId xmlns:p14="http://schemas.microsoft.com/office/powerpoint/2010/main" val="523216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554ACE80-9DF1-4119-882B-3144622FF2E3}"/>
              </a:ext>
            </a:extLst>
          </p:cNvPr>
          <p:cNvSpPr/>
          <p:nvPr/>
        </p:nvSpPr>
        <p:spPr>
          <a:xfrm>
            <a:off x="543951" y="260758"/>
            <a:ext cx="11104130" cy="830997"/>
          </a:xfrm>
          <a:prstGeom prst="rect">
            <a:avLst/>
          </a:prstGeom>
        </p:spPr>
        <p:txBody>
          <a:bodyPr wrap="none">
            <a:spAutoFit/>
          </a:bodyPr>
          <a:lstStyle/>
          <a:p>
            <a:pPr algn="ctr"/>
            <a:r>
              <a:rPr lang="ru-RU" sz="2400" dirty="0"/>
              <a:t>Формирование исчерпывающего перечня нормируемых функций и работ</a:t>
            </a:r>
            <a:r>
              <a:rPr lang="en-US" sz="2400" dirty="0"/>
              <a:t>:</a:t>
            </a:r>
          </a:p>
          <a:p>
            <a:pPr algn="ctr"/>
            <a:r>
              <a:rPr lang="ru-RU" sz="2400" dirty="0"/>
              <a:t>Примерная внутренняя структура отраслевых функций государственных органов</a:t>
            </a:r>
          </a:p>
        </p:txBody>
      </p:sp>
      <p:graphicFrame>
        <p:nvGraphicFramePr>
          <p:cNvPr id="5" name="Таблица 4">
            <a:extLst>
              <a:ext uri="{FF2B5EF4-FFF2-40B4-BE49-F238E27FC236}">
                <a16:creationId xmlns:a16="http://schemas.microsoft.com/office/drawing/2014/main" id="{26DF14B7-AA44-485F-9BBC-0BFD3383DDF2}"/>
              </a:ext>
            </a:extLst>
          </p:cNvPr>
          <p:cNvGraphicFramePr>
            <a:graphicFrameLocks noGrp="1"/>
          </p:cNvGraphicFramePr>
          <p:nvPr>
            <p:extLst>
              <p:ext uri="{D42A27DB-BD31-4B8C-83A1-F6EECF244321}">
                <p14:modId xmlns:p14="http://schemas.microsoft.com/office/powerpoint/2010/main" val="2627671448"/>
              </p:ext>
            </p:extLst>
          </p:nvPr>
        </p:nvGraphicFramePr>
        <p:xfrm>
          <a:off x="708073" y="1215891"/>
          <a:ext cx="10775853" cy="4876800"/>
        </p:xfrm>
        <a:graphic>
          <a:graphicData uri="http://schemas.openxmlformats.org/drawingml/2006/table">
            <a:tbl>
              <a:tblPr firstRow="1" firstCol="1" bandRow="1"/>
              <a:tblGrid>
                <a:gridCol w="2169962">
                  <a:extLst>
                    <a:ext uri="{9D8B030D-6E8A-4147-A177-3AD203B41FA5}">
                      <a16:colId xmlns:a16="http://schemas.microsoft.com/office/drawing/2014/main" val="381177856"/>
                    </a:ext>
                  </a:extLst>
                </a:gridCol>
                <a:gridCol w="8605891">
                  <a:extLst>
                    <a:ext uri="{9D8B030D-6E8A-4147-A177-3AD203B41FA5}">
                      <a16:colId xmlns:a16="http://schemas.microsoft.com/office/drawing/2014/main" val="2674076284"/>
                    </a:ext>
                  </a:extLst>
                </a:gridCol>
              </a:tblGrid>
              <a:tr h="181306">
                <a:tc>
                  <a:txBody>
                    <a:bodyPr/>
                    <a:lstStyle/>
                    <a:p>
                      <a:pPr algn="ctr">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Тип</a:t>
                      </a:r>
                    </a:p>
                  </a:txBody>
                  <a:tcPr marL="67990" marR="679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Типичные группы функций</a:t>
                      </a:r>
                    </a:p>
                  </a:txBody>
                  <a:tcPr marL="67990" marR="679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7014547"/>
                  </a:ext>
                </a:extLst>
              </a:tr>
              <a:tr h="3235563">
                <a:tc>
                  <a:txBody>
                    <a:bodyPr/>
                    <a:lstStyle/>
                    <a:p>
                      <a:pPr algn="just">
                        <a:spcAft>
                          <a:spcPts val="0"/>
                        </a:spcAft>
                      </a:pPr>
                      <a:r>
                        <a:rPr lang="ru-RU" sz="1600">
                          <a:effectLst/>
                          <a:latin typeface="Calibri" panose="020F0502020204030204" pitchFamily="34" charset="0"/>
                          <a:ea typeface="Calibri" panose="020F0502020204030204" pitchFamily="34" charset="0"/>
                          <a:cs typeface="Times New Roman" panose="02020603050405020304" pitchFamily="18" charset="0"/>
                        </a:rPr>
                        <a:t>Отраслевые функции</a:t>
                      </a:r>
                    </a:p>
                  </a:txBody>
                  <a:tcPr marL="67990" marR="679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Планирование</a:t>
                      </a:r>
                    </a:p>
                    <a:p>
                      <a:pPr algn="just">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Реализация государственных и правительственных программ</a:t>
                      </a:r>
                    </a:p>
                    <a:p>
                      <a:pPr algn="just">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Оказание государственных услуг</a:t>
                      </a:r>
                    </a:p>
                    <a:p>
                      <a:pPr algn="just">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Осуществление государственного контроля</a:t>
                      </a:r>
                    </a:p>
                    <a:p>
                      <a:pPr algn="just">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Нормотворческая и нормативно-методическая работа</a:t>
                      </a:r>
                    </a:p>
                    <a:p>
                      <a:pPr algn="just">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Организационно-контрольные и координационные функции:</a:t>
                      </a:r>
                    </a:p>
                    <a:p>
                      <a:pPr marL="432000"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координация деятельности подчиненных организаций (подразделений);</a:t>
                      </a:r>
                    </a:p>
                    <a:p>
                      <a:pPr marL="432000"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оказание практической и методической помощи подчиненных организациям (подразделениям);</a:t>
                      </a:r>
                    </a:p>
                    <a:p>
                      <a:pPr marL="432000"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организация и контроль исполнения мероприятий</a:t>
                      </a:r>
                    </a:p>
                    <a:p>
                      <a:pPr algn="just">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Аналитические функции:</a:t>
                      </a:r>
                    </a:p>
                    <a:p>
                      <a:pPr marL="432000"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подготовка отчетов и других информационно-аналитических документов;</a:t>
                      </a:r>
                    </a:p>
                    <a:p>
                      <a:pPr marL="432000"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сбор, свод и анализ статистических сведений</a:t>
                      </a:r>
                    </a:p>
                    <a:p>
                      <a:pPr algn="just">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Работа со СМИ, информационно-разъяснительная работа</a:t>
                      </a:r>
                    </a:p>
                    <a:p>
                      <a:pPr algn="just">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Другие отраслевые функции</a:t>
                      </a:r>
                    </a:p>
                  </a:txBody>
                  <a:tcPr marL="67990" marR="679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2166073"/>
                  </a:ext>
                </a:extLst>
              </a:tr>
              <a:tr h="725223">
                <a:tc>
                  <a:txBody>
                    <a:bodyPr/>
                    <a:lstStyle/>
                    <a:p>
                      <a:pPr algn="just">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Функции обязательные для всех государственных органов</a:t>
                      </a:r>
                    </a:p>
                  </a:txBody>
                  <a:tcPr marL="67990" marR="679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Рассмотрение обращений физических и юридических лиц</a:t>
                      </a:r>
                    </a:p>
                    <a:p>
                      <a:pPr algn="just">
                        <a:spcAft>
                          <a:spcPts val="0"/>
                        </a:spcAft>
                      </a:pPr>
                      <a:endParaRPr lang="ru-RU" sz="1600" b="1"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600" b="1" dirty="0">
                          <a:effectLst/>
                          <a:latin typeface="Calibri" panose="020F0502020204030204" pitchFamily="34" charset="0"/>
                          <a:ea typeface="Calibri" panose="020F0502020204030204" pitchFamily="34" charset="0"/>
                          <a:cs typeface="Times New Roman" panose="02020603050405020304" pitchFamily="18" charset="0"/>
                        </a:rPr>
                        <a:t>Рассмотрение служебной корреспонденции из других государственных органов (в том числе из вышестоящих органов)</a:t>
                      </a:r>
                    </a:p>
                  </a:txBody>
                  <a:tcPr marL="67990" marR="679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5486528"/>
                  </a:ext>
                </a:extLst>
              </a:tr>
            </a:tbl>
          </a:graphicData>
        </a:graphic>
      </p:graphicFrame>
    </p:spTree>
    <p:extLst>
      <p:ext uri="{BB962C8B-B14F-4D97-AF65-F5344CB8AC3E}">
        <p14:creationId xmlns:p14="http://schemas.microsoft.com/office/powerpoint/2010/main" val="3776728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CBA8BBC4-7459-4265-AE5A-3325CD39C606}"/>
              </a:ext>
            </a:extLst>
          </p:cNvPr>
          <p:cNvSpPr/>
          <p:nvPr/>
        </p:nvSpPr>
        <p:spPr>
          <a:xfrm>
            <a:off x="2164363" y="260758"/>
            <a:ext cx="7863306" cy="830997"/>
          </a:xfrm>
          <a:prstGeom prst="rect">
            <a:avLst/>
          </a:prstGeom>
        </p:spPr>
        <p:txBody>
          <a:bodyPr wrap="none">
            <a:spAutoFit/>
          </a:bodyPr>
          <a:lstStyle/>
          <a:p>
            <a:pPr algn="ctr"/>
            <a:r>
              <a:rPr lang="ru-RU" sz="2400" dirty="0"/>
              <a:t>Проведение хронометражных исследований, сбор иных </a:t>
            </a:r>
          </a:p>
          <a:p>
            <a:pPr algn="ctr"/>
            <a:r>
              <a:rPr lang="ru-RU" sz="2400" dirty="0"/>
              <a:t>статистических сведений (количественные исследования)</a:t>
            </a:r>
            <a:endParaRPr lang="en-US" sz="2400" dirty="0"/>
          </a:p>
        </p:txBody>
      </p:sp>
      <p:sp>
        <p:nvSpPr>
          <p:cNvPr id="5" name="Прямоугольник 4">
            <a:extLst>
              <a:ext uri="{FF2B5EF4-FFF2-40B4-BE49-F238E27FC236}">
                <a16:creationId xmlns:a16="http://schemas.microsoft.com/office/drawing/2014/main" id="{9521D739-1C0F-4BDB-9E91-F69C368523B8}"/>
              </a:ext>
            </a:extLst>
          </p:cNvPr>
          <p:cNvSpPr/>
          <p:nvPr/>
        </p:nvSpPr>
        <p:spPr>
          <a:xfrm>
            <a:off x="2051538" y="1714308"/>
            <a:ext cx="8088923" cy="3477875"/>
          </a:xfrm>
          <a:prstGeom prst="rect">
            <a:avLst/>
          </a:prstGeom>
        </p:spPr>
        <p:txBody>
          <a:bodyPr wrap="square">
            <a:spAutoFit/>
          </a:bodyPr>
          <a:lstStyle/>
          <a:p>
            <a:pPr algn="just"/>
            <a:r>
              <a:rPr lang="ru-RU" sz="2000" dirty="0"/>
              <a:t>	</a:t>
            </a:r>
            <a:r>
              <a:rPr lang="ru-RU" sz="2000" b="1" dirty="0"/>
              <a:t>В плане нормирования труда данные для разработки нормативов по труду можно поделить на три основных вида:</a:t>
            </a:r>
            <a:r>
              <a:rPr lang="ru-RU" sz="2000" dirty="0"/>
              <a:t>	</a:t>
            </a:r>
          </a:p>
          <a:p>
            <a:pPr algn="just"/>
            <a:r>
              <a:rPr lang="ru-RU" sz="2000" dirty="0"/>
              <a:t>	- данные о затратах рабочего времени исполнителей на выполнение ими функциональных обязанностей (данные фотохронометражных исследований);</a:t>
            </a:r>
          </a:p>
          <a:p>
            <a:pPr algn="just"/>
            <a:r>
              <a:rPr lang="ru-RU" sz="2000" dirty="0"/>
              <a:t>	- данные официальной и ведомственной статистики прямо или косвенно указывающей на объемы выполненных работ, величину затрат труда;</a:t>
            </a:r>
          </a:p>
          <a:p>
            <a:pPr algn="just"/>
            <a:r>
              <a:rPr lang="ru-RU" sz="2000" dirty="0"/>
              <a:t>	- иные виды данных, необходимых для выявления закономерностей в деятельности исследуемых организаций и конструктивных расчетов.</a:t>
            </a:r>
          </a:p>
        </p:txBody>
      </p:sp>
    </p:spTree>
    <p:extLst>
      <p:ext uri="{BB962C8B-B14F-4D97-AF65-F5344CB8AC3E}">
        <p14:creationId xmlns:p14="http://schemas.microsoft.com/office/powerpoint/2010/main" val="309563130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TotalTime>
  <Words>3628</Words>
  <Application>Microsoft Office PowerPoint</Application>
  <PresentationFormat>Широкоэкранный</PresentationFormat>
  <Paragraphs>369</Paragraphs>
  <Slides>25</Slides>
  <Notes>25</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25</vt:i4>
      </vt:variant>
    </vt:vector>
  </HeadingPairs>
  <TitlesOfParts>
    <vt:vector size="29"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Salimgereyev Narsymbat</dc:creator>
  <cp:lastModifiedBy>Salimgereyev Narsymbat</cp:lastModifiedBy>
  <cp:revision>36</cp:revision>
  <dcterms:created xsi:type="dcterms:W3CDTF">2019-11-26T02:40:05Z</dcterms:created>
  <dcterms:modified xsi:type="dcterms:W3CDTF">2019-11-27T06:59:33Z</dcterms:modified>
</cp:coreProperties>
</file>