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4"/>
  </p:notesMasterIdLst>
  <p:handoutMasterIdLst>
    <p:handoutMasterId r:id="rId15"/>
  </p:handoutMasterIdLst>
  <p:sldIdLst>
    <p:sldId id="256" r:id="rId2"/>
    <p:sldId id="301" r:id="rId3"/>
    <p:sldId id="297" r:id="rId4"/>
    <p:sldId id="264" r:id="rId5"/>
    <p:sldId id="287" r:id="rId6"/>
    <p:sldId id="298" r:id="rId7"/>
    <p:sldId id="266" r:id="rId8"/>
    <p:sldId id="291" r:id="rId9"/>
    <p:sldId id="296" r:id="rId10"/>
    <p:sldId id="289" r:id="rId11"/>
    <p:sldId id="299" r:id="rId12"/>
    <p:sldId id="290" r:id="rId13"/>
  </p:sldIdLst>
  <p:sldSz cx="9906000" cy="6858000" type="A4"/>
  <p:notesSz cx="6735763" cy="98694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394" autoAdjust="0"/>
  </p:normalViewPr>
  <p:slideViewPr>
    <p:cSldViewPr>
      <p:cViewPr>
        <p:scale>
          <a:sx n="80" d="100"/>
          <a:sy n="80" d="100"/>
        </p:scale>
        <p:origin x="-2286" y="-738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2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D:\&#1044;&#1086;&#1082;&#1091;&#1084;&#1077;&#1085;&#1090;&#1099;\&#1055;&#1088;&#1077;&#1079;&#1077;&#1085;&#1090;&#1072;&#1094;&#1080;&#1080;\&#1058;&#1077;&#1090;&#1088;&#1072;&#1076;&#1100;%20&#1087;&#1086;%20&#1086;&#1073;&#1091;&#1095;&#1077;&#1085;&#1080;&#1102;%20&#1082;&#1072;&#1076;&#1088;&#1086;&#1074;&#1080;&#1082;&#1086;&#1074;\&#1055;&#1088;&#1077;&#1079;&#1077;&#1085;&#1090;&#1072;&#1094;&#1080;&#1103;%20&#1062;&#1069;&#1055;&#1051;\&#1052;&#1072;&#1090;&#1077;&#1088;&#1080;&#1072;&#1083;&#1099;\&#1048;&#1085;&#1092;&#1086;&#1088;&#1084;&#1072;&#1094;&#1080;&#1103;%20&#1087;&#1086;%20&#1085;&#1086;&#1088;&#1084;&#1072;&#1090;&#1080;&#1074;&#1072;&#1084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layout>
        <c:manualLayout>
          <c:xMode val="edge"/>
          <c:yMode val="edge"/>
          <c:x val="0.21840495435567578"/>
          <c:y val="2.5195613185836494E-2"/>
        </c:manualLayout>
      </c:layout>
      <c:overlay val="0"/>
      <c:txPr>
        <a:bodyPr/>
        <a:lstStyle/>
        <a:p>
          <a:pPr>
            <a:defRPr sz="16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7.5577344391160914E-2"/>
          <c:y val="0.23759463234243813"/>
          <c:w val="0.39482749617519813"/>
          <c:h val="0.67002145264282809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В натуральном выражении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4</a:t>
                    </a:r>
                    <a:r>
                      <a:rPr lang="ru-RU" smtClean="0"/>
                      <a:t>0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>
                    <a:solidFill>
                      <a:srgbClr val="FFFF00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Лист1!$A$2:$A$6</c:f>
              <c:strCache>
                <c:ptCount val="5"/>
                <c:pt idx="0">
                  <c:v>Дирекция магистральной сети</c:v>
                </c:pt>
                <c:pt idx="1">
                  <c:v>АО «КТЖ-Грузовые перевозки"</c:v>
                </c:pt>
                <c:pt idx="2">
                  <c:v>Главный вычислительный центр</c:v>
                </c:pt>
                <c:pt idx="3">
                  <c:v>АО "Пассажирские перевозки"</c:v>
                </c:pt>
                <c:pt idx="4">
                  <c:v>Прочие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42</c:v>
                </c:pt>
                <c:pt idx="1">
                  <c:v>37</c:v>
                </c:pt>
                <c:pt idx="2">
                  <c:v>8</c:v>
                </c:pt>
                <c:pt idx="3">
                  <c:v>10</c:v>
                </c:pt>
                <c:pt idx="4">
                  <c:v>24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4657864361575686"/>
          <c:y val="0.1652184148851186"/>
          <c:w val="0.35109849556494449"/>
          <c:h val="0.83367059744684457"/>
        </c:manualLayout>
      </c:layout>
      <c:overlay val="0"/>
      <c:txPr>
        <a:bodyPr/>
        <a:lstStyle/>
        <a:p>
          <a:pPr>
            <a:defRPr sz="11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layout>
        <c:manualLayout>
          <c:xMode val="edge"/>
          <c:yMode val="edge"/>
          <c:x val="0.17080964638580648"/>
          <c:y val="2.5195613185836494E-2"/>
        </c:manualLayout>
      </c:layout>
      <c:overlay val="0"/>
      <c:txPr>
        <a:bodyPr/>
        <a:lstStyle/>
        <a:p>
          <a:pPr>
            <a:defRPr sz="16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8.337138623015522E-2"/>
          <c:y val="0.21726917908592167"/>
          <c:w val="0.48796649713120382"/>
          <c:h val="0.68547674597002439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В процентном соотношений</c:v>
                </c:pt>
              </c:strCache>
            </c:strRef>
          </c:tx>
          <c:explosion val="25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3</a:t>
                    </a:r>
                    <a:r>
                      <a:rPr lang="ru-RU" smtClean="0"/>
                      <a:t>3</a:t>
                    </a:r>
                    <a:r>
                      <a:rPr lang="en-US" smtClean="0"/>
                      <a:t>,</a:t>
                    </a:r>
                    <a:r>
                      <a:rPr lang="ru-RU" smtClean="0"/>
                      <a:t>6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3</a:t>
                    </a:r>
                    <a:r>
                      <a:rPr lang="ru-RU" smtClean="0"/>
                      <a:t>1</a:t>
                    </a:r>
                    <a:r>
                      <a:rPr lang="en-US" smtClean="0"/>
                      <a:t>,</a:t>
                    </a:r>
                    <a:r>
                      <a:rPr lang="ru-RU" smtClean="0"/>
                      <a:t>1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6,</a:t>
                    </a:r>
                    <a:r>
                      <a:rPr lang="ru-RU" smtClean="0"/>
                      <a:t>7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8,</a:t>
                    </a:r>
                    <a:r>
                      <a:rPr lang="ru-RU" smtClean="0"/>
                      <a:t>4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ru-RU" smtClean="0"/>
                      <a:t>20</a:t>
                    </a:r>
                    <a:r>
                      <a:rPr lang="en-US" smtClean="0"/>
                      <a:t>,</a:t>
                    </a:r>
                    <a:r>
                      <a:rPr lang="ru-RU" smtClean="0"/>
                      <a:t>2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>
                    <a:solidFill>
                      <a:srgbClr val="FFFF00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Лист1!$A$2:$A$6</c:f>
              <c:strCache>
                <c:ptCount val="5"/>
                <c:pt idx="0">
                  <c:v>Дирекция магистральной сети</c:v>
                </c:pt>
                <c:pt idx="1">
                  <c:v>АО «КТЖ-Грузовые перевозки"</c:v>
                </c:pt>
                <c:pt idx="2">
                  <c:v>Главный вычислительный центр</c:v>
                </c:pt>
                <c:pt idx="3">
                  <c:v>АО "Пассажирские перевозки"</c:v>
                </c:pt>
                <c:pt idx="4">
                  <c:v>Прочие</c:v>
                </c:pt>
              </c:strCache>
            </c:strRef>
          </c:cat>
          <c:val>
            <c:numRef>
              <c:f>Лист1!$B$2:$B$6</c:f>
              <c:numCache>
                <c:formatCode>0.0</c:formatCode>
                <c:ptCount val="5"/>
                <c:pt idx="0">
                  <c:v>34.710743801652896</c:v>
                </c:pt>
                <c:pt idx="1">
                  <c:v>30.578512396694215</c:v>
                </c:pt>
                <c:pt idx="2">
                  <c:v>6.6115702479338845</c:v>
                </c:pt>
                <c:pt idx="3">
                  <c:v>8.2644628099173563</c:v>
                </c:pt>
                <c:pt idx="4">
                  <c:v>19.834710743801654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55941595001685307"/>
          <c:y val="0.14313125261214366"/>
          <c:w val="0.40471232951517627"/>
          <c:h val="0.83167313420201983"/>
        </c:manualLayout>
      </c:layout>
      <c:overlay val="0"/>
      <c:txPr>
        <a:bodyPr/>
        <a:lstStyle/>
        <a:p>
          <a:pPr>
            <a:defRPr sz="11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/>
            </a:pPr>
            <a:r>
              <a:rPr lang="ru-RU" sz="1400"/>
              <a:t>Информация</a:t>
            </a:r>
          </a:p>
          <a:p>
            <a:pPr>
              <a:defRPr sz="1400"/>
            </a:pPr>
            <a:r>
              <a:rPr lang="ru-RU" sz="1400"/>
              <a:t>по применяемым в АО "НК "ҚТЖ" нормам труда за 2010-2019 годы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3"/>
          <c:order val="0"/>
          <c:tx>
            <c:strRef>
              <c:f>Лист1!$A$3</c:f>
              <c:strCache>
                <c:ptCount val="1"/>
                <c:pt idx="0">
                  <c:v>разработано</c:v>
                </c:pt>
              </c:strCache>
            </c:strRef>
          </c:tx>
          <c:spPr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Лист1!$B$2:$K$2</c:f>
              <c:numCache>
                <c:formatCode>General</c:formatCode>
                <c:ptCount val="10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</c:numCache>
            </c:numRef>
          </c:cat>
          <c:val>
            <c:numRef>
              <c:f>Лист1!$B$3:$K$3</c:f>
              <c:numCache>
                <c:formatCode>General</c:formatCode>
                <c:ptCount val="10"/>
                <c:pt idx="1">
                  <c:v>24</c:v>
                </c:pt>
                <c:pt idx="2">
                  <c:v>4</c:v>
                </c:pt>
                <c:pt idx="3">
                  <c:v>2</c:v>
                </c:pt>
                <c:pt idx="4">
                  <c:v>3</c:v>
                </c:pt>
                <c:pt idx="5">
                  <c:v>2</c:v>
                </c:pt>
                <c:pt idx="7">
                  <c:v>2</c:v>
                </c:pt>
                <c:pt idx="8">
                  <c:v>2</c:v>
                </c:pt>
                <c:pt idx="9">
                  <c:v>1</c:v>
                </c:pt>
              </c:numCache>
            </c:numRef>
          </c:val>
        </c:ser>
        <c:ser>
          <c:idx val="4"/>
          <c:order val="1"/>
          <c:tx>
            <c:strRef>
              <c:f>Лист1!$A$4</c:f>
              <c:strCache>
                <c:ptCount val="1"/>
                <c:pt idx="0">
                  <c:v>переработано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Лист1!$B$2:$K$2</c:f>
              <c:numCache>
                <c:formatCode>General</c:formatCode>
                <c:ptCount val="10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</c:numCache>
            </c:numRef>
          </c:cat>
          <c:val>
            <c:numRef>
              <c:f>Лист1!$B$4:$K$4</c:f>
              <c:numCache>
                <c:formatCode>General</c:formatCode>
                <c:ptCount val="10"/>
                <c:pt idx="0">
                  <c:v>6</c:v>
                </c:pt>
                <c:pt idx="3">
                  <c:v>8</c:v>
                </c:pt>
                <c:pt idx="4">
                  <c:v>13</c:v>
                </c:pt>
                <c:pt idx="5">
                  <c:v>2</c:v>
                </c:pt>
                <c:pt idx="6">
                  <c:v>39</c:v>
                </c:pt>
                <c:pt idx="7">
                  <c:v>13</c:v>
                </c:pt>
              </c:numCache>
            </c:numRef>
          </c:val>
        </c:ser>
        <c:ser>
          <c:idx val="5"/>
          <c:order val="2"/>
          <c:tx>
            <c:strRef>
              <c:f>Лист1!$A$5</c:f>
              <c:strCache>
                <c:ptCount val="1"/>
                <c:pt idx="0">
                  <c:v>пересогласовано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Лист1!$B$2:$K$2</c:f>
              <c:numCache>
                <c:formatCode>General</c:formatCode>
                <c:ptCount val="10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</c:numCache>
            </c:numRef>
          </c:cat>
          <c:val>
            <c:numRef>
              <c:f>Лист1!$B$5:$K$5</c:f>
              <c:numCache>
                <c:formatCode>General</c:formatCode>
                <c:ptCount val="10"/>
                <c:pt idx="0">
                  <c:v>31</c:v>
                </c:pt>
                <c:pt idx="1">
                  <c:v>46</c:v>
                </c:pt>
                <c:pt idx="2">
                  <c:v>37</c:v>
                </c:pt>
                <c:pt idx="3">
                  <c:v>41</c:v>
                </c:pt>
                <c:pt idx="4">
                  <c:v>31</c:v>
                </c:pt>
                <c:pt idx="5">
                  <c:v>61</c:v>
                </c:pt>
                <c:pt idx="8">
                  <c:v>40</c:v>
                </c:pt>
                <c:pt idx="9">
                  <c:v>59</c:v>
                </c:pt>
              </c:numCache>
            </c:numRef>
          </c:val>
        </c:ser>
        <c:ser>
          <c:idx val="0"/>
          <c:order val="3"/>
          <c:tx>
            <c:strRef>
              <c:f>Лист1!$A$6</c:f>
              <c:strCache>
                <c:ptCount val="1"/>
                <c:pt idx="0">
                  <c:v>межотраслевые</c:v>
                </c:pt>
              </c:strCache>
            </c:strRef>
          </c:tx>
          <c:spPr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Лист1!$B$2:$K$2</c:f>
              <c:numCache>
                <c:formatCode>General</c:formatCode>
                <c:ptCount val="10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</c:numCache>
            </c:numRef>
          </c:cat>
          <c:val>
            <c:numRef>
              <c:f>Лист1!$B$6:$K$6</c:f>
              <c:numCache>
                <c:formatCode>General</c:formatCode>
                <c:ptCount val="10"/>
                <c:pt idx="0">
                  <c:v>3</c:v>
                </c:pt>
                <c:pt idx="1">
                  <c:v>3</c:v>
                </c:pt>
                <c:pt idx="2">
                  <c:v>3</c:v>
                </c:pt>
                <c:pt idx="3">
                  <c:v>3</c:v>
                </c:pt>
                <c:pt idx="4">
                  <c:v>3</c:v>
                </c:pt>
                <c:pt idx="5">
                  <c:v>3</c:v>
                </c:pt>
                <c:pt idx="6">
                  <c:v>3</c:v>
                </c:pt>
                <c:pt idx="7">
                  <c:v>3</c:v>
                </c:pt>
                <c:pt idx="8">
                  <c:v>3</c:v>
                </c:pt>
                <c:pt idx="9">
                  <c:v>3</c:v>
                </c:pt>
              </c:numCache>
            </c:numRef>
          </c:val>
        </c:ser>
        <c:ser>
          <c:idx val="2"/>
          <c:order val="4"/>
          <c:tx>
            <c:strRef>
              <c:f>Лист1!$A$7</c:f>
              <c:strCache>
                <c:ptCount val="1"/>
                <c:pt idx="0">
                  <c:v>Всего</c:v>
                </c:pt>
              </c:strCache>
            </c:strRef>
          </c:tx>
          <c:spPr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Лист1!$B$2:$K$2</c:f>
              <c:numCache>
                <c:formatCode>General</c:formatCode>
                <c:ptCount val="10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</c:numCache>
            </c:numRef>
          </c:cat>
          <c:val>
            <c:numRef>
              <c:f>Лист1!$B$7:$K$7</c:f>
              <c:numCache>
                <c:formatCode>General</c:formatCode>
                <c:ptCount val="10"/>
                <c:pt idx="0">
                  <c:v>84</c:v>
                </c:pt>
                <c:pt idx="1">
                  <c:v>108</c:v>
                </c:pt>
                <c:pt idx="2">
                  <c:v>112</c:v>
                </c:pt>
                <c:pt idx="3">
                  <c:v>114</c:v>
                </c:pt>
                <c:pt idx="4">
                  <c:v>117</c:v>
                </c:pt>
                <c:pt idx="5">
                  <c:v>119</c:v>
                </c:pt>
                <c:pt idx="6">
                  <c:v>119</c:v>
                </c:pt>
                <c:pt idx="7">
                  <c:v>121</c:v>
                </c:pt>
                <c:pt idx="8">
                  <c:v>119</c:v>
                </c:pt>
                <c:pt idx="9">
                  <c:v>119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9227904"/>
        <c:axId val="99239424"/>
      </c:barChart>
      <c:catAx>
        <c:axId val="992279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99239424"/>
        <c:crosses val="autoZero"/>
        <c:auto val="1"/>
        <c:lblAlgn val="ctr"/>
        <c:lblOffset val="100"/>
        <c:noMultiLvlLbl val="0"/>
      </c:catAx>
      <c:valAx>
        <c:axId val="99239424"/>
        <c:scaling>
          <c:orientation val="minMax"/>
          <c:max val="125"/>
          <c:min val="0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99227904"/>
        <c:crosses val="autoZero"/>
        <c:crossBetween val="between"/>
        <c:majorUnit val="10"/>
        <c:minorUnit val="5"/>
      </c:valAx>
      <c:dTable>
        <c:showHorzBorder val="1"/>
        <c:showVertBorder val="1"/>
        <c:showOutline val="0"/>
        <c:showKeys val="1"/>
      </c:dTable>
    </c:plotArea>
    <c:plotVisOnly val="1"/>
    <c:dispBlanksAs val="gap"/>
    <c:showDLblsOverMax val="0"/>
  </c:chart>
  <c:txPr>
    <a:bodyPr/>
    <a:lstStyle/>
    <a:p>
      <a:pPr>
        <a:defRPr>
          <a:latin typeface="Times New Roman" pitchFamily="18" charset="0"/>
          <a:cs typeface="Times New Roman" pitchFamily="18" charset="0"/>
        </a:defRPr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97BFBB0-ED2A-4288-9000-734616E7A724}" type="doc">
      <dgm:prSet loTypeId="urn:microsoft.com/office/officeart/2005/8/layout/matrix1" loCatId="matrix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E46AD8A-2ED3-4F70-98E5-DBB4E09A50B3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НОРМЫ ТРУДА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CA3EF0FE-52E8-47DD-921D-A7D873DE8444}" type="parTrans" cxnId="{195498B1-104A-416D-914A-B32A66C500BB}">
      <dgm:prSet/>
      <dgm:spPr/>
      <dgm:t>
        <a:bodyPr/>
        <a:lstStyle/>
        <a:p>
          <a:endParaRPr lang="ru-RU" sz="2000" b="1">
            <a:latin typeface="Times New Roman" pitchFamily="18" charset="0"/>
            <a:cs typeface="Times New Roman" pitchFamily="18" charset="0"/>
          </a:endParaRPr>
        </a:p>
      </dgm:t>
    </dgm:pt>
    <dgm:pt modelId="{392B5028-D596-4D24-B6D0-6AA2700F2710}" type="sibTrans" cxnId="{195498B1-104A-416D-914A-B32A66C500BB}">
      <dgm:prSet/>
      <dgm:spPr/>
      <dgm:t>
        <a:bodyPr/>
        <a:lstStyle/>
        <a:p>
          <a:endParaRPr lang="ru-RU" sz="2000" b="1">
            <a:latin typeface="Times New Roman" pitchFamily="18" charset="0"/>
            <a:cs typeface="Times New Roman" pitchFamily="18" charset="0"/>
          </a:endParaRPr>
        </a:p>
      </dgm:t>
    </dgm:pt>
    <dgm:pt modelId="{1A2C4DB6-7605-4A0C-B970-3D02AA312D1A}">
      <dgm:prSet phldrT="[Текст]" custT="1"/>
      <dgm:spPr/>
      <dgm:t>
        <a:bodyPr anchor="t"/>
        <a:lstStyle/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ТРУДОВОЙ КОДЕКС РЕСПУБЛИКИ КАЗАХСТАН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8B2C81D2-D4E8-4C39-9442-E2A7779B8FE6}" type="parTrans" cxnId="{3A2A13FF-37A9-4FD5-A9CF-A5495162EC68}">
      <dgm:prSet/>
      <dgm:spPr/>
      <dgm:t>
        <a:bodyPr/>
        <a:lstStyle/>
        <a:p>
          <a:endParaRPr lang="ru-RU" sz="2000" b="1">
            <a:latin typeface="Times New Roman" pitchFamily="18" charset="0"/>
            <a:cs typeface="Times New Roman" pitchFamily="18" charset="0"/>
          </a:endParaRPr>
        </a:p>
      </dgm:t>
    </dgm:pt>
    <dgm:pt modelId="{D66BAA45-903E-4244-9FBF-B23F2BEBCE1A}" type="sibTrans" cxnId="{3A2A13FF-37A9-4FD5-A9CF-A5495162EC68}">
      <dgm:prSet/>
      <dgm:spPr/>
      <dgm:t>
        <a:bodyPr/>
        <a:lstStyle/>
        <a:p>
          <a:endParaRPr lang="ru-RU" sz="2000" b="1">
            <a:latin typeface="Times New Roman" pitchFamily="18" charset="0"/>
            <a:cs typeface="Times New Roman" pitchFamily="18" charset="0"/>
          </a:endParaRPr>
        </a:p>
      </dgm:t>
    </dgm:pt>
    <dgm:pt modelId="{4C9EF97F-A2A0-4380-9920-56D4CEA720ED}">
      <dgm:prSet phldrT="[Текст]" custT="1"/>
      <dgm:spPr/>
      <dgm:t>
        <a:bodyPr anchor="t"/>
        <a:lstStyle/>
        <a:p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ЗАКОН РЕСПУБЛИКИ КАЗАХСТАН О ЕСТЕСТВЕННЫХ МОНОПОЛИЯХ И РЕГУЛИРУЕМЫХ РЫНКАХ</a:t>
          </a:r>
          <a:endParaRPr lang="ru-RU" sz="1800" b="1" dirty="0">
            <a:latin typeface="Times New Roman" pitchFamily="18" charset="0"/>
            <a:cs typeface="Times New Roman" pitchFamily="18" charset="0"/>
          </a:endParaRPr>
        </a:p>
      </dgm:t>
    </dgm:pt>
    <dgm:pt modelId="{8843F392-16AB-4598-8E01-E574B1DFE6F7}" type="parTrans" cxnId="{57BB0E54-7956-415C-8FC9-8003ACBB3C3F}">
      <dgm:prSet/>
      <dgm:spPr/>
      <dgm:t>
        <a:bodyPr/>
        <a:lstStyle/>
        <a:p>
          <a:endParaRPr lang="ru-RU" sz="2000" b="1">
            <a:latin typeface="Times New Roman" pitchFamily="18" charset="0"/>
            <a:cs typeface="Times New Roman" pitchFamily="18" charset="0"/>
          </a:endParaRPr>
        </a:p>
      </dgm:t>
    </dgm:pt>
    <dgm:pt modelId="{C43AE562-75C2-4E02-AD4B-DD4AC9B1286D}" type="sibTrans" cxnId="{57BB0E54-7956-415C-8FC9-8003ACBB3C3F}">
      <dgm:prSet/>
      <dgm:spPr/>
      <dgm:t>
        <a:bodyPr/>
        <a:lstStyle/>
        <a:p>
          <a:endParaRPr lang="ru-RU" sz="2000" b="1">
            <a:latin typeface="Times New Roman" pitchFamily="18" charset="0"/>
            <a:cs typeface="Times New Roman" pitchFamily="18" charset="0"/>
          </a:endParaRPr>
        </a:p>
      </dgm:t>
    </dgm:pt>
    <dgm:pt modelId="{24F6E33A-F587-4D3F-BBDA-2855CF9276C8}">
      <dgm:prSet phldrT="[Текст]" custT="1"/>
      <dgm:spPr/>
      <dgm:t>
        <a:bodyPr anchor="t"/>
        <a:lstStyle/>
        <a:p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Приказ МЗСР РК от 28 декабря 2015 года № 1036 </a:t>
          </a:r>
        </a:p>
        <a:p>
          <a:endParaRPr lang="ru-RU" sz="1800" b="1" dirty="0">
            <a:latin typeface="Times New Roman" pitchFamily="18" charset="0"/>
            <a:cs typeface="Times New Roman" pitchFamily="18" charset="0"/>
          </a:endParaRPr>
        </a:p>
      </dgm:t>
    </dgm:pt>
    <dgm:pt modelId="{D3E206D2-CCE2-414A-8CE8-613291948A2E}" type="parTrans" cxnId="{2C405DA9-6874-48ED-B1CC-FDDADDA42725}">
      <dgm:prSet/>
      <dgm:spPr/>
      <dgm:t>
        <a:bodyPr/>
        <a:lstStyle/>
        <a:p>
          <a:endParaRPr lang="ru-RU" sz="2000" b="1">
            <a:latin typeface="Times New Roman" pitchFamily="18" charset="0"/>
            <a:cs typeface="Times New Roman" pitchFamily="18" charset="0"/>
          </a:endParaRPr>
        </a:p>
      </dgm:t>
    </dgm:pt>
    <dgm:pt modelId="{35B97BE9-C19E-4A5B-8ECB-E5D9E36339B5}" type="sibTrans" cxnId="{2C405DA9-6874-48ED-B1CC-FDDADDA42725}">
      <dgm:prSet/>
      <dgm:spPr/>
      <dgm:t>
        <a:bodyPr/>
        <a:lstStyle/>
        <a:p>
          <a:endParaRPr lang="ru-RU" sz="2000" b="1">
            <a:latin typeface="Times New Roman" pitchFamily="18" charset="0"/>
            <a:cs typeface="Times New Roman" pitchFamily="18" charset="0"/>
          </a:endParaRPr>
        </a:p>
      </dgm:t>
    </dgm:pt>
    <dgm:pt modelId="{967A179F-7FE5-469B-9587-8A03042022CD}">
      <dgm:prSet phldrT="[Текст]" custT="1"/>
      <dgm:spPr/>
      <dgm:t>
        <a:bodyPr/>
        <a:lstStyle/>
        <a:p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Приказ АРЕМ РК от 17 июля 2013 года № 213-ОД</a:t>
          </a:r>
          <a:endParaRPr lang="ru-RU" sz="1800" b="1" dirty="0">
            <a:latin typeface="Times New Roman" pitchFamily="18" charset="0"/>
            <a:cs typeface="Times New Roman" pitchFamily="18" charset="0"/>
          </a:endParaRPr>
        </a:p>
      </dgm:t>
    </dgm:pt>
    <dgm:pt modelId="{321668CE-4709-4F91-A5FA-EA0B2EE8F758}" type="parTrans" cxnId="{74F2173D-16C4-483D-8263-59D193947C09}">
      <dgm:prSet/>
      <dgm:spPr/>
      <dgm:t>
        <a:bodyPr/>
        <a:lstStyle/>
        <a:p>
          <a:endParaRPr lang="ru-RU" sz="2000" b="1">
            <a:latin typeface="Times New Roman" pitchFamily="18" charset="0"/>
            <a:cs typeface="Times New Roman" pitchFamily="18" charset="0"/>
          </a:endParaRPr>
        </a:p>
      </dgm:t>
    </dgm:pt>
    <dgm:pt modelId="{2A67A7FA-A66E-441B-8AD1-CF66757B07B9}" type="sibTrans" cxnId="{74F2173D-16C4-483D-8263-59D193947C09}">
      <dgm:prSet/>
      <dgm:spPr/>
      <dgm:t>
        <a:bodyPr/>
        <a:lstStyle/>
        <a:p>
          <a:endParaRPr lang="ru-RU" sz="2000" b="1">
            <a:latin typeface="Times New Roman" pitchFamily="18" charset="0"/>
            <a:cs typeface="Times New Roman" pitchFamily="18" charset="0"/>
          </a:endParaRPr>
        </a:p>
      </dgm:t>
    </dgm:pt>
    <dgm:pt modelId="{46E37E6A-C174-481C-8C52-74B3CE8FB9F4}" type="pres">
      <dgm:prSet presAssocID="{597BFBB0-ED2A-4288-9000-734616E7A724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090FCEF-F285-4234-A0D5-D54FE56FBD31}" type="pres">
      <dgm:prSet presAssocID="{597BFBB0-ED2A-4288-9000-734616E7A724}" presName="matrix" presStyleCnt="0"/>
      <dgm:spPr/>
    </dgm:pt>
    <dgm:pt modelId="{D9F65516-7F4F-44E8-AF5D-7B0FA91265D3}" type="pres">
      <dgm:prSet presAssocID="{597BFBB0-ED2A-4288-9000-734616E7A724}" presName="tile1" presStyleLbl="node1" presStyleIdx="0" presStyleCnt="4" custScaleX="81919" custScaleY="55754" custLinFactNeighborX="-8854" custLinFactNeighborY="-19379"/>
      <dgm:spPr/>
      <dgm:t>
        <a:bodyPr/>
        <a:lstStyle/>
        <a:p>
          <a:endParaRPr lang="ru-RU"/>
        </a:p>
      </dgm:t>
    </dgm:pt>
    <dgm:pt modelId="{A0BD2BAC-8AAE-40AB-8622-F8F8B60D046E}" type="pres">
      <dgm:prSet presAssocID="{597BFBB0-ED2A-4288-9000-734616E7A724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78C595-4516-48F5-899C-26C326BDDC17}" type="pres">
      <dgm:prSet presAssocID="{597BFBB0-ED2A-4288-9000-734616E7A724}" presName="tile2" presStyleLbl="node1" presStyleIdx="1" presStyleCnt="4" custScaleX="82664" custScaleY="56400" custLinFactNeighborX="8854" custLinFactNeighborY="-18832"/>
      <dgm:spPr/>
      <dgm:t>
        <a:bodyPr/>
        <a:lstStyle/>
        <a:p>
          <a:endParaRPr lang="ru-RU"/>
        </a:p>
      </dgm:t>
    </dgm:pt>
    <dgm:pt modelId="{9AFB60A7-8663-42E1-BB64-4884A77A4639}" type="pres">
      <dgm:prSet presAssocID="{597BFBB0-ED2A-4288-9000-734616E7A724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85394E-B31E-4A26-A793-866D62758DF8}" type="pres">
      <dgm:prSet presAssocID="{597BFBB0-ED2A-4288-9000-734616E7A724}" presName="tile3" presStyleLbl="node1" presStyleIdx="2" presStyleCnt="4" custScaleX="71339" custScaleY="36943" custLinFactNeighborX="-14205" custLinFactNeighborY="-30516"/>
      <dgm:spPr/>
      <dgm:t>
        <a:bodyPr/>
        <a:lstStyle/>
        <a:p>
          <a:endParaRPr lang="ru-RU"/>
        </a:p>
      </dgm:t>
    </dgm:pt>
    <dgm:pt modelId="{3C716EB3-6B02-42A9-83CB-FA9EE7FB5BA8}" type="pres">
      <dgm:prSet presAssocID="{597BFBB0-ED2A-4288-9000-734616E7A724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7207FD-6177-4515-9D8E-A345552F87D1}" type="pres">
      <dgm:prSet presAssocID="{597BFBB0-ED2A-4288-9000-734616E7A724}" presName="tile4" presStyleLbl="node1" presStyleIdx="3" presStyleCnt="4" custScaleX="71310" custScaleY="37004" custLinFactNeighborX="16253" custLinFactNeighborY="-29711"/>
      <dgm:spPr/>
      <dgm:t>
        <a:bodyPr/>
        <a:lstStyle/>
        <a:p>
          <a:endParaRPr lang="ru-RU"/>
        </a:p>
      </dgm:t>
    </dgm:pt>
    <dgm:pt modelId="{6C7A80F7-0357-4609-B4FC-32FA1C61D98C}" type="pres">
      <dgm:prSet presAssocID="{597BFBB0-ED2A-4288-9000-734616E7A724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7E492B-FF67-4BFB-86F6-D95A50456387}" type="pres">
      <dgm:prSet presAssocID="{597BFBB0-ED2A-4288-9000-734616E7A724}" presName="centerTile" presStyleLbl="fgShp" presStyleIdx="0" presStyleCnt="1" custScaleX="103227" custScaleY="41947" custLinFactNeighborX="-2067" custLinFactNeighborY="-28173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</dgm:ptLst>
  <dgm:cxnLst>
    <dgm:cxn modelId="{528A28BD-A60E-4D4C-A9CE-10DA6E33BEAE}" type="presOf" srcId="{24F6E33A-F587-4D3F-BBDA-2855CF9276C8}" destId="{3C716EB3-6B02-42A9-83CB-FA9EE7FB5BA8}" srcOrd="1" destOrd="0" presId="urn:microsoft.com/office/officeart/2005/8/layout/matrix1"/>
    <dgm:cxn modelId="{153593AA-57DF-4CF2-9DE8-790B38B47701}" type="presOf" srcId="{597BFBB0-ED2A-4288-9000-734616E7A724}" destId="{46E37E6A-C174-481C-8C52-74B3CE8FB9F4}" srcOrd="0" destOrd="0" presId="urn:microsoft.com/office/officeart/2005/8/layout/matrix1"/>
    <dgm:cxn modelId="{3A2A13FF-37A9-4FD5-A9CF-A5495162EC68}" srcId="{BE46AD8A-2ED3-4F70-98E5-DBB4E09A50B3}" destId="{1A2C4DB6-7605-4A0C-B970-3D02AA312D1A}" srcOrd="0" destOrd="0" parTransId="{8B2C81D2-D4E8-4C39-9442-E2A7779B8FE6}" sibTransId="{D66BAA45-903E-4244-9FBF-B23F2BEBCE1A}"/>
    <dgm:cxn modelId="{8FCB5AB0-DA1C-4E42-B8E8-5EF3195D9400}" type="presOf" srcId="{967A179F-7FE5-469B-9587-8A03042022CD}" destId="{A87207FD-6177-4515-9D8E-A345552F87D1}" srcOrd="0" destOrd="0" presId="urn:microsoft.com/office/officeart/2005/8/layout/matrix1"/>
    <dgm:cxn modelId="{48DA82E7-F5DC-4C7B-BAC8-823C1997F5E8}" type="presOf" srcId="{BE46AD8A-2ED3-4F70-98E5-DBB4E09A50B3}" destId="{A27E492B-FF67-4BFB-86F6-D95A50456387}" srcOrd="0" destOrd="0" presId="urn:microsoft.com/office/officeart/2005/8/layout/matrix1"/>
    <dgm:cxn modelId="{195498B1-104A-416D-914A-B32A66C500BB}" srcId="{597BFBB0-ED2A-4288-9000-734616E7A724}" destId="{BE46AD8A-2ED3-4F70-98E5-DBB4E09A50B3}" srcOrd="0" destOrd="0" parTransId="{CA3EF0FE-52E8-47DD-921D-A7D873DE8444}" sibTransId="{392B5028-D596-4D24-B6D0-6AA2700F2710}"/>
    <dgm:cxn modelId="{74F2173D-16C4-483D-8263-59D193947C09}" srcId="{BE46AD8A-2ED3-4F70-98E5-DBB4E09A50B3}" destId="{967A179F-7FE5-469B-9587-8A03042022CD}" srcOrd="3" destOrd="0" parTransId="{321668CE-4709-4F91-A5FA-EA0B2EE8F758}" sibTransId="{2A67A7FA-A66E-441B-8AD1-CF66757B07B9}"/>
    <dgm:cxn modelId="{2C405DA9-6874-48ED-B1CC-FDDADDA42725}" srcId="{BE46AD8A-2ED3-4F70-98E5-DBB4E09A50B3}" destId="{24F6E33A-F587-4D3F-BBDA-2855CF9276C8}" srcOrd="2" destOrd="0" parTransId="{D3E206D2-CCE2-414A-8CE8-613291948A2E}" sibTransId="{35B97BE9-C19E-4A5B-8ECB-E5D9E36339B5}"/>
    <dgm:cxn modelId="{57BB0E54-7956-415C-8FC9-8003ACBB3C3F}" srcId="{BE46AD8A-2ED3-4F70-98E5-DBB4E09A50B3}" destId="{4C9EF97F-A2A0-4380-9920-56D4CEA720ED}" srcOrd="1" destOrd="0" parTransId="{8843F392-16AB-4598-8E01-E574B1DFE6F7}" sibTransId="{C43AE562-75C2-4E02-AD4B-DD4AC9B1286D}"/>
    <dgm:cxn modelId="{7D467E89-75FE-489F-A4B6-053988CCC279}" type="presOf" srcId="{967A179F-7FE5-469B-9587-8A03042022CD}" destId="{6C7A80F7-0357-4609-B4FC-32FA1C61D98C}" srcOrd="1" destOrd="0" presId="urn:microsoft.com/office/officeart/2005/8/layout/matrix1"/>
    <dgm:cxn modelId="{FA76820D-2FD3-4CCE-8711-B5ED717F4B01}" type="presOf" srcId="{1A2C4DB6-7605-4A0C-B970-3D02AA312D1A}" destId="{A0BD2BAC-8AAE-40AB-8622-F8F8B60D046E}" srcOrd="1" destOrd="0" presId="urn:microsoft.com/office/officeart/2005/8/layout/matrix1"/>
    <dgm:cxn modelId="{86731C68-4FA9-4B71-B9D2-1A5E46DAD236}" type="presOf" srcId="{4C9EF97F-A2A0-4380-9920-56D4CEA720ED}" destId="{7F78C595-4516-48F5-899C-26C326BDDC17}" srcOrd="0" destOrd="0" presId="urn:microsoft.com/office/officeart/2005/8/layout/matrix1"/>
    <dgm:cxn modelId="{37129717-CBB0-40B5-A45B-B07423600179}" type="presOf" srcId="{4C9EF97F-A2A0-4380-9920-56D4CEA720ED}" destId="{9AFB60A7-8663-42E1-BB64-4884A77A4639}" srcOrd="1" destOrd="0" presId="urn:microsoft.com/office/officeart/2005/8/layout/matrix1"/>
    <dgm:cxn modelId="{36263D0D-38CD-412F-964A-2E1881B28239}" type="presOf" srcId="{1A2C4DB6-7605-4A0C-B970-3D02AA312D1A}" destId="{D9F65516-7F4F-44E8-AF5D-7B0FA91265D3}" srcOrd="0" destOrd="0" presId="urn:microsoft.com/office/officeart/2005/8/layout/matrix1"/>
    <dgm:cxn modelId="{D0DFB05B-75FB-465A-A637-1DC957343ECA}" type="presOf" srcId="{24F6E33A-F587-4D3F-BBDA-2855CF9276C8}" destId="{8B85394E-B31E-4A26-A793-866D62758DF8}" srcOrd="0" destOrd="0" presId="urn:microsoft.com/office/officeart/2005/8/layout/matrix1"/>
    <dgm:cxn modelId="{CDC3EA68-3331-4C61-9BB8-FB59FD5AC169}" type="presParOf" srcId="{46E37E6A-C174-481C-8C52-74B3CE8FB9F4}" destId="{9090FCEF-F285-4234-A0D5-D54FE56FBD31}" srcOrd="0" destOrd="0" presId="urn:microsoft.com/office/officeart/2005/8/layout/matrix1"/>
    <dgm:cxn modelId="{E155EC05-A4B6-4EA4-A4C0-AD3D93C795EE}" type="presParOf" srcId="{9090FCEF-F285-4234-A0D5-D54FE56FBD31}" destId="{D9F65516-7F4F-44E8-AF5D-7B0FA91265D3}" srcOrd="0" destOrd="0" presId="urn:microsoft.com/office/officeart/2005/8/layout/matrix1"/>
    <dgm:cxn modelId="{74C36B55-B26D-443D-BF64-F6891C0F35A6}" type="presParOf" srcId="{9090FCEF-F285-4234-A0D5-D54FE56FBD31}" destId="{A0BD2BAC-8AAE-40AB-8622-F8F8B60D046E}" srcOrd="1" destOrd="0" presId="urn:microsoft.com/office/officeart/2005/8/layout/matrix1"/>
    <dgm:cxn modelId="{77498EE3-B60C-425E-BA34-1731FFA14B79}" type="presParOf" srcId="{9090FCEF-F285-4234-A0D5-D54FE56FBD31}" destId="{7F78C595-4516-48F5-899C-26C326BDDC17}" srcOrd="2" destOrd="0" presId="urn:microsoft.com/office/officeart/2005/8/layout/matrix1"/>
    <dgm:cxn modelId="{C791968C-6A51-41FE-8BB5-0E772E0226AB}" type="presParOf" srcId="{9090FCEF-F285-4234-A0D5-D54FE56FBD31}" destId="{9AFB60A7-8663-42E1-BB64-4884A77A4639}" srcOrd="3" destOrd="0" presId="urn:microsoft.com/office/officeart/2005/8/layout/matrix1"/>
    <dgm:cxn modelId="{1334514A-E738-425D-9686-1624F49C9C04}" type="presParOf" srcId="{9090FCEF-F285-4234-A0D5-D54FE56FBD31}" destId="{8B85394E-B31E-4A26-A793-866D62758DF8}" srcOrd="4" destOrd="0" presId="urn:microsoft.com/office/officeart/2005/8/layout/matrix1"/>
    <dgm:cxn modelId="{59D6E9B7-7CDE-44E2-9E01-740D650AFD97}" type="presParOf" srcId="{9090FCEF-F285-4234-A0D5-D54FE56FBD31}" destId="{3C716EB3-6B02-42A9-83CB-FA9EE7FB5BA8}" srcOrd="5" destOrd="0" presId="urn:microsoft.com/office/officeart/2005/8/layout/matrix1"/>
    <dgm:cxn modelId="{157DF9DD-D120-4C84-B41B-A51832E03B1F}" type="presParOf" srcId="{9090FCEF-F285-4234-A0D5-D54FE56FBD31}" destId="{A87207FD-6177-4515-9D8E-A345552F87D1}" srcOrd="6" destOrd="0" presId="urn:microsoft.com/office/officeart/2005/8/layout/matrix1"/>
    <dgm:cxn modelId="{B54F461D-60D3-46BB-B39D-79A51C3AC6FB}" type="presParOf" srcId="{9090FCEF-F285-4234-A0D5-D54FE56FBD31}" destId="{6C7A80F7-0357-4609-B4FC-32FA1C61D98C}" srcOrd="7" destOrd="0" presId="urn:microsoft.com/office/officeart/2005/8/layout/matrix1"/>
    <dgm:cxn modelId="{E1790825-CFF6-414D-9331-9A993E09B030}" type="presParOf" srcId="{46E37E6A-C174-481C-8C52-74B3CE8FB9F4}" destId="{A27E492B-FF67-4BFB-86F6-D95A50456387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A7F8569-9E36-4E8D-B322-F64000C9AAFE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3C62A9B5-EFCB-4DC1-BBA1-C157AD03BBE1}">
      <dgm:prSet phldrT="[Текст]" custT="1"/>
      <dgm:spPr>
        <a:gradFill flip="none" rotWithShape="1">
          <a:gsLst>
            <a:gs pos="82000">
              <a:schemeClr val="tx2">
                <a:lumMod val="60000"/>
                <a:lumOff val="40000"/>
              </a:schemeClr>
            </a:gs>
            <a:gs pos="100000">
              <a:srgbClr val="D4DEFF"/>
            </a:gs>
            <a:gs pos="100000">
              <a:srgbClr val="D4DEFF"/>
            </a:gs>
            <a:gs pos="100000">
              <a:srgbClr val="96AB94"/>
            </a:gs>
          </a:gsLst>
          <a:lin ang="2700000" scaled="1"/>
          <a:tileRect/>
        </a:gradFill>
      </dgm:spPr>
      <dgm:t>
        <a:bodyPr/>
        <a:lstStyle/>
        <a:p>
          <a:r>
            <a:rPr lang="ru-RU" sz="1600" dirty="0" smtClean="0">
              <a:latin typeface="Times New Roman" pitchFamily="18" charset="0"/>
              <a:ea typeface="Segoe UI" panose="020B0502040204020203" pitchFamily="34" charset="0"/>
              <a:cs typeface="Times New Roman" pitchFamily="18" charset="0"/>
            </a:rPr>
            <a:t>Уполномоченный государственный орган соответствующей сферы деятельности для АО «НК «ҚТЖ», включая дочерние зависимые организации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dgm:t>
    </dgm:pt>
    <dgm:pt modelId="{DB344AD3-1651-4E18-AFF7-BD05F46B6AF8}" type="parTrans" cxnId="{347889B0-1162-4AEA-827E-940A1EDCD7A8}">
      <dgm:prSet/>
      <dgm:spPr/>
      <dgm:t>
        <a:bodyPr/>
        <a:lstStyle/>
        <a:p>
          <a:endParaRPr lang="ru-RU" sz="2400" b="1">
            <a:latin typeface="Times New Roman" pitchFamily="18" charset="0"/>
            <a:cs typeface="Times New Roman" pitchFamily="18" charset="0"/>
          </a:endParaRPr>
        </a:p>
      </dgm:t>
    </dgm:pt>
    <dgm:pt modelId="{1022CF35-25EE-4792-9798-9E06D55B9B91}" type="sibTrans" cxnId="{347889B0-1162-4AEA-827E-940A1EDCD7A8}">
      <dgm:prSet/>
      <dgm:spPr/>
      <dgm:t>
        <a:bodyPr/>
        <a:lstStyle/>
        <a:p>
          <a:endParaRPr lang="ru-RU" sz="2400" b="1">
            <a:latin typeface="Times New Roman" pitchFamily="18" charset="0"/>
            <a:cs typeface="Times New Roman" pitchFamily="18" charset="0"/>
          </a:endParaRPr>
        </a:p>
      </dgm:t>
    </dgm:pt>
    <dgm:pt modelId="{4D5924DE-4E08-47DB-B006-F8B4A2CF2472}">
      <dgm:prSet custT="1"/>
      <dgm:spPr/>
      <dgm:t>
        <a:bodyPr/>
        <a:lstStyle/>
        <a:p>
          <a:r>
            <a:rPr lang="ru-RU" sz="2200" b="1" dirty="0" smtClean="0">
              <a:latin typeface="Times New Roman" pitchFamily="18" charset="0"/>
              <a:cs typeface="Times New Roman" pitchFamily="18" charset="0"/>
            </a:rPr>
            <a:t>Министерство индустрии  и инфраструктурного развития  Республики Казахстан</a:t>
          </a:r>
          <a:endParaRPr lang="ru-RU" sz="2200" b="1" dirty="0">
            <a:latin typeface="Times New Roman" pitchFamily="18" charset="0"/>
            <a:cs typeface="Times New Roman" pitchFamily="18" charset="0"/>
          </a:endParaRPr>
        </a:p>
      </dgm:t>
    </dgm:pt>
    <dgm:pt modelId="{AD990FE9-F251-41D0-8930-80F9F69AD024}" type="parTrans" cxnId="{A92F4A28-D785-4C0D-ACA0-5458197645E1}">
      <dgm:prSet/>
      <dgm:spPr/>
      <dgm:t>
        <a:bodyPr/>
        <a:lstStyle/>
        <a:p>
          <a:endParaRPr lang="ru-RU" sz="2400" b="1">
            <a:latin typeface="Times New Roman" pitchFamily="18" charset="0"/>
            <a:cs typeface="Times New Roman" pitchFamily="18" charset="0"/>
          </a:endParaRPr>
        </a:p>
      </dgm:t>
    </dgm:pt>
    <dgm:pt modelId="{EBDC2583-6F5B-4015-8BEE-DCD835F80AE2}" type="sibTrans" cxnId="{A92F4A28-D785-4C0D-ACA0-5458197645E1}">
      <dgm:prSet custT="1"/>
      <dgm:spPr/>
      <dgm:t>
        <a:bodyPr/>
        <a:lstStyle/>
        <a:p>
          <a:endParaRPr lang="ru-RU" sz="2400" b="1">
            <a:latin typeface="Times New Roman" pitchFamily="18" charset="0"/>
            <a:cs typeface="Times New Roman" pitchFamily="18" charset="0"/>
          </a:endParaRPr>
        </a:p>
      </dgm:t>
    </dgm:pt>
    <dgm:pt modelId="{3C1C5BC2-C697-456C-9108-B1992A146A44}" type="pres">
      <dgm:prSet presAssocID="{2A7F8569-9E36-4E8D-B322-F64000C9AAFE}" presName="Name0" presStyleCnt="0">
        <dgm:presLayoutVars>
          <dgm:dir/>
          <dgm:resizeHandles val="exact"/>
        </dgm:presLayoutVars>
      </dgm:prSet>
      <dgm:spPr/>
    </dgm:pt>
    <dgm:pt modelId="{9B8C7EA0-CD1B-4EEE-ACA9-B7EEF32C1B8B}" type="pres">
      <dgm:prSet presAssocID="{4D5924DE-4E08-47DB-B006-F8B4A2CF2472}" presName="node" presStyleLbl="node1" presStyleIdx="0" presStyleCnt="2" custScaleX="120016" custScaleY="77639" custLinFactNeighborX="-1085" custLinFactNeighborY="18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20F6F5-9A0D-4E76-BC8E-104D88D24F0D}" type="pres">
      <dgm:prSet presAssocID="{EBDC2583-6F5B-4015-8BEE-DCD835F80AE2}" presName="sibTrans" presStyleLbl="sibTrans2D1" presStyleIdx="0" presStyleCnt="1"/>
      <dgm:spPr/>
      <dgm:t>
        <a:bodyPr/>
        <a:lstStyle/>
        <a:p>
          <a:endParaRPr lang="ru-RU"/>
        </a:p>
      </dgm:t>
    </dgm:pt>
    <dgm:pt modelId="{D6988D00-729F-4D07-80E2-57B9A77D21C4}" type="pres">
      <dgm:prSet presAssocID="{EBDC2583-6F5B-4015-8BEE-DCD835F80AE2}" presName="connectorText" presStyleLbl="sibTrans2D1" presStyleIdx="0" presStyleCnt="1"/>
      <dgm:spPr/>
      <dgm:t>
        <a:bodyPr/>
        <a:lstStyle/>
        <a:p>
          <a:endParaRPr lang="ru-RU"/>
        </a:p>
      </dgm:t>
    </dgm:pt>
    <dgm:pt modelId="{2903B0EF-7F4F-4508-A7D1-0E4120BE56A2}" type="pres">
      <dgm:prSet presAssocID="{3C62A9B5-EFCB-4DC1-BBA1-C157AD03BBE1}" presName="node" presStyleLbl="node1" presStyleIdx="1" presStyleCnt="2" custScaleX="139797" custScaleY="769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6F27D7A-2418-46F4-829B-6EE52B808A84}" type="presOf" srcId="{EBDC2583-6F5B-4015-8BEE-DCD835F80AE2}" destId="{D720F6F5-9A0D-4E76-BC8E-104D88D24F0D}" srcOrd="0" destOrd="0" presId="urn:microsoft.com/office/officeart/2005/8/layout/process1"/>
    <dgm:cxn modelId="{347889B0-1162-4AEA-827E-940A1EDCD7A8}" srcId="{2A7F8569-9E36-4E8D-B322-F64000C9AAFE}" destId="{3C62A9B5-EFCB-4DC1-BBA1-C157AD03BBE1}" srcOrd="1" destOrd="0" parTransId="{DB344AD3-1651-4E18-AFF7-BD05F46B6AF8}" sibTransId="{1022CF35-25EE-4792-9798-9E06D55B9B91}"/>
    <dgm:cxn modelId="{4149B234-8B43-4D76-9614-E648BDB03EFF}" type="presOf" srcId="{2A7F8569-9E36-4E8D-B322-F64000C9AAFE}" destId="{3C1C5BC2-C697-456C-9108-B1992A146A44}" srcOrd="0" destOrd="0" presId="urn:microsoft.com/office/officeart/2005/8/layout/process1"/>
    <dgm:cxn modelId="{A92F4A28-D785-4C0D-ACA0-5458197645E1}" srcId="{2A7F8569-9E36-4E8D-B322-F64000C9AAFE}" destId="{4D5924DE-4E08-47DB-B006-F8B4A2CF2472}" srcOrd="0" destOrd="0" parTransId="{AD990FE9-F251-41D0-8930-80F9F69AD024}" sibTransId="{EBDC2583-6F5B-4015-8BEE-DCD835F80AE2}"/>
    <dgm:cxn modelId="{2B3CF56B-3939-463C-A67D-CE5C3C88A4D2}" type="presOf" srcId="{4D5924DE-4E08-47DB-B006-F8B4A2CF2472}" destId="{9B8C7EA0-CD1B-4EEE-ACA9-B7EEF32C1B8B}" srcOrd="0" destOrd="0" presId="urn:microsoft.com/office/officeart/2005/8/layout/process1"/>
    <dgm:cxn modelId="{EE270CC2-6BC2-47BE-9FD5-1147F1E48E48}" type="presOf" srcId="{EBDC2583-6F5B-4015-8BEE-DCD835F80AE2}" destId="{D6988D00-729F-4D07-80E2-57B9A77D21C4}" srcOrd="1" destOrd="0" presId="urn:microsoft.com/office/officeart/2005/8/layout/process1"/>
    <dgm:cxn modelId="{97A6609A-B821-4505-8A2C-C7B02B25D85D}" type="presOf" srcId="{3C62A9B5-EFCB-4DC1-BBA1-C157AD03BBE1}" destId="{2903B0EF-7F4F-4508-A7D1-0E4120BE56A2}" srcOrd="0" destOrd="0" presId="urn:microsoft.com/office/officeart/2005/8/layout/process1"/>
    <dgm:cxn modelId="{9C4736B9-6AA2-4A67-B644-D90EFA7EDBB5}" type="presParOf" srcId="{3C1C5BC2-C697-456C-9108-B1992A146A44}" destId="{9B8C7EA0-CD1B-4EEE-ACA9-B7EEF32C1B8B}" srcOrd="0" destOrd="0" presId="urn:microsoft.com/office/officeart/2005/8/layout/process1"/>
    <dgm:cxn modelId="{FAC52458-7BCF-4E92-8F96-BB046C0E3DA7}" type="presParOf" srcId="{3C1C5BC2-C697-456C-9108-B1992A146A44}" destId="{D720F6F5-9A0D-4E76-BC8E-104D88D24F0D}" srcOrd="1" destOrd="0" presId="urn:microsoft.com/office/officeart/2005/8/layout/process1"/>
    <dgm:cxn modelId="{1F6904F6-08B1-4543-97B0-AC3BEB9331AB}" type="presParOf" srcId="{D720F6F5-9A0D-4E76-BC8E-104D88D24F0D}" destId="{D6988D00-729F-4D07-80E2-57B9A77D21C4}" srcOrd="0" destOrd="0" presId="urn:microsoft.com/office/officeart/2005/8/layout/process1"/>
    <dgm:cxn modelId="{AA064B64-977C-496A-B0B6-B94766E6BF6C}" type="presParOf" srcId="{3C1C5BC2-C697-456C-9108-B1992A146A44}" destId="{2903B0EF-7F4F-4508-A7D1-0E4120BE56A2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A7F8569-9E36-4E8D-B322-F64000C9AAFE}" type="doc">
      <dgm:prSet loTypeId="urn:microsoft.com/office/officeart/2005/8/layout/process1" loCatId="process" qsTypeId="urn:microsoft.com/office/officeart/2005/8/quickstyle/simple3" qsCatId="simple" csTypeId="urn:microsoft.com/office/officeart/2005/8/colors/colorful2" csCatId="colorful" phldr="1"/>
      <dgm:spPr/>
    </dgm:pt>
    <dgm:pt modelId="{3C62A9B5-EFCB-4DC1-BBA1-C157AD03BBE1}">
      <dgm:prSet phldrT="[Текст]" custT="1"/>
      <dgm:spPr/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Уполномоченный государственный орган по труду для всех сфер деятельности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dgm:t>
    </dgm:pt>
    <dgm:pt modelId="{DB344AD3-1651-4E18-AFF7-BD05F46B6AF8}" type="parTrans" cxnId="{347889B0-1162-4AEA-827E-940A1EDCD7A8}">
      <dgm:prSet/>
      <dgm:spPr/>
      <dgm:t>
        <a:bodyPr/>
        <a:lstStyle/>
        <a:p>
          <a:endParaRPr lang="ru-RU" sz="2400" b="1">
            <a:latin typeface="Times New Roman" pitchFamily="18" charset="0"/>
            <a:cs typeface="Times New Roman" pitchFamily="18" charset="0"/>
          </a:endParaRPr>
        </a:p>
      </dgm:t>
    </dgm:pt>
    <dgm:pt modelId="{1022CF35-25EE-4792-9798-9E06D55B9B91}" type="sibTrans" cxnId="{347889B0-1162-4AEA-827E-940A1EDCD7A8}">
      <dgm:prSet/>
      <dgm:spPr/>
      <dgm:t>
        <a:bodyPr/>
        <a:lstStyle/>
        <a:p>
          <a:endParaRPr lang="ru-RU" sz="2400" b="1">
            <a:latin typeface="Times New Roman" pitchFamily="18" charset="0"/>
            <a:cs typeface="Times New Roman" pitchFamily="18" charset="0"/>
          </a:endParaRPr>
        </a:p>
      </dgm:t>
    </dgm:pt>
    <dgm:pt modelId="{4D5924DE-4E08-47DB-B006-F8B4A2CF2472}">
      <dgm:prSet custT="1"/>
      <dgm:spPr/>
      <dgm:t>
        <a:bodyPr/>
        <a:lstStyle/>
        <a:p>
          <a:r>
            <a:rPr lang="ru-RU" sz="2200" b="1" dirty="0" smtClean="0">
              <a:latin typeface="Times New Roman" pitchFamily="18" charset="0"/>
              <a:cs typeface="Times New Roman" pitchFamily="18" charset="0"/>
            </a:rPr>
            <a:t>Министерство труда и социальной защиты населения Республики Казахстан</a:t>
          </a:r>
          <a:endParaRPr lang="ru-RU" sz="2200" b="1" dirty="0">
            <a:latin typeface="Times New Roman" pitchFamily="18" charset="0"/>
            <a:cs typeface="Times New Roman" pitchFamily="18" charset="0"/>
          </a:endParaRPr>
        </a:p>
      </dgm:t>
    </dgm:pt>
    <dgm:pt modelId="{AD990FE9-F251-41D0-8930-80F9F69AD024}" type="parTrans" cxnId="{A92F4A28-D785-4C0D-ACA0-5458197645E1}">
      <dgm:prSet/>
      <dgm:spPr/>
      <dgm:t>
        <a:bodyPr/>
        <a:lstStyle/>
        <a:p>
          <a:endParaRPr lang="ru-RU" sz="2400" b="1">
            <a:latin typeface="Times New Roman" pitchFamily="18" charset="0"/>
            <a:cs typeface="Times New Roman" pitchFamily="18" charset="0"/>
          </a:endParaRPr>
        </a:p>
      </dgm:t>
    </dgm:pt>
    <dgm:pt modelId="{EBDC2583-6F5B-4015-8BEE-DCD835F80AE2}" type="sibTrans" cxnId="{A92F4A28-D785-4C0D-ACA0-5458197645E1}">
      <dgm:prSet custT="1"/>
      <dgm:spPr/>
      <dgm:t>
        <a:bodyPr/>
        <a:lstStyle/>
        <a:p>
          <a:endParaRPr lang="ru-RU" sz="2400" b="1">
            <a:latin typeface="Times New Roman" pitchFamily="18" charset="0"/>
            <a:cs typeface="Times New Roman" pitchFamily="18" charset="0"/>
          </a:endParaRPr>
        </a:p>
      </dgm:t>
    </dgm:pt>
    <dgm:pt modelId="{3C1C5BC2-C697-456C-9108-B1992A146A44}" type="pres">
      <dgm:prSet presAssocID="{2A7F8569-9E36-4E8D-B322-F64000C9AAFE}" presName="Name0" presStyleCnt="0">
        <dgm:presLayoutVars>
          <dgm:dir/>
          <dgm:resizeHandles val="exact"/>
        </dgm:presLayoutVars>
      </dgm:prSet>
      <dgm:spPr/>
    </dgm:pt>
    <dgm:pt modelId="{9B8C7EA0-CD1B-4EEE-ACA9-B7EEF32C1B8B}" type="pres">
      <dgm:prSet presAssocID="{4D5924DE-4E08-47DB-B006-F8B4A2CF2472}" presName="node" presStyleLbl="node1" presStyleIdx="0" presStyleCnt="2" custScaleX="120016" custScaleY="77639" custLinFactNeighborX="-4282" custLinFactNeighborY="24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20F6F5-9A0D-4E76-BC8E-104D88D24F0D}" type="pres">
      <dgm:prSet presAssocID="{EBDC2583-6F5B-4015-8BEE-DCD835F80AE2}" presName="sibTrans" presStyleLbl="sibTrans2D1" presStyleIdx="0" presStyleCnt="1"/>
      <dgm:spPr/>
      <dgm:t>
        <a:bodyPr/>
        <a:lstStyle/>
        <a:p>
          <a:endParaRPr lang="ru-RU"/>
        </a:p>
      </dgm:t>
    </dgm:pt>
    <dgm:pt modelId="{D6988D00-729F-4D07-80E2-57B9A77D21C4}" type="pres">
      <dgm:prSet presAssocID="{EBDC2583-6F5B-4015-8BEE-DCD835F80AE2}" presName="connectorText" presStyleLbl="sibTrans2D1" presStyleIdx="0" presStyleCnt="1"/>
      <dgm:spPr/>
      <dgm:t>
        <a:bodyPr/>
        <a:lstStyle/>
        <a:p>
          <a:endParaRPr lang="ru-RU"/>
        </a:p>
      </dgm:t>
    </dgm:pt>
    <dgm:pt modelId="{2903B0EF-7F4F-4508-A7D1-0E4120BE56A2}" type="pres">
      <dgm:prSet presAssocID="{3C62A9B5-EFCB-4DC1-BBA1-C157AD03BBE1}" presName="node" presStyleLbl="node1" presStyleIdx="1" presStyleCnt="2" custScaleX="139797" custScaleY="769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60E8550-BB6F-475B-A59F-5522382512CC}" type="presOf" srcId="{EBDC2583-6F5B-4015-8BEE-DCD835F80AE2}" destId="{D6988D00-729F-4D07-80E2-57B9A77D21C4}" srcOrd="1" destOrd="0" presId="urn:microsoft.com/office/officeart/2005/8/layout/process1"/>
    <dgm:cxn modelId="{347889B0-1162-4AEA-827E-940A1EDCD7A8}" srcId="{2A7F8569-9E36-4E8D-B322-F64000C9AAFE}" destId="{3C62A9B5-EFCB-4DC1-BBA1-C157AD03BBE1}" srcOrd="1" destOrd="0" parTransId="{DB344AD3-1651-4E18-AFF7-BD05F46B6AF8}" sibTransId="{1022CF35-25EE-4792-9798-9E06D55B9B91}"/>
    <dgm:cxn modelId="{A92F4A28-D785-4C0D-ACA0-5458197645E1}" srcId="{2A7F8569-9E36-4E8D-B322-F64000C9AAFE}" destId="{4D5924DE-4E08-47DB-B006-F8B4A2CF2472}" srcOrd="0" destOrd="0" parTransId="{AD990FE9-F251-41D0-8930-80F9F69AD024}" sibTransId="{EBDC2583-6F5B-4015-8BEE-DCD835F80AE2}"/>
    <dgm:cxn modelId="{20B1DE66-425C-4EF8-86AE-9AA10812987B}" type="presOf" srcId="{3C62A9B5-EFCB-4DC1-BBA1-C157AD03BBE1}" destId="{2903B0EF-7F4F-4508-A7D1-0E4120BE56A2}" srcOrd="0" destOrd="0" presId="urn:microsoft.com/office/officeart/2005/8/layout/process1"/>
    <dgm:cxn modelId="{9465F911-2455-40A2-BF2E-A2EB092DAD59}" type="presOf" srcId="{4D5924DE-4E08-47DB-B006-F8B4A2CF2472}" destId="{9B8C7EA0-CD1B-4EEE-ACA9-B7EEF32C1B8B}" srcOrd="0" destOrd="0" presId="urn:microsoft.com/office/officeart/2005/8/layout/process1"/>
    <dgm:cxn modelId="{7A1E7672-F9C6-489D-94BD-770E8B290363}" type="presOf" srcId="{2A7F8569-9E36-4E8D-B322-F64000C9AAFE}" destId="{3C1C5BC2-C697-456C-9108-B1992A146A44}" srcOrd="0" destOrd="0" presId="urn:microsoft.com/office/officeart/2005/8/layout/process1"/>
    <dgm:cxn modelId="{19CA1400-3A05-4133-99D2-DE7E78EA2EAC}" type="presOf" srcId="{EBDC2583-6F5B-4015-8BEE-DCD835F80AE2}" destId="{D720F6F5-9A0D-4E76-BC8E-104D88D24F0D}" srcOrd="0" destOrd="0" presId="urn:microsoft.com/office/officeart/2005/8/layout/process1"/>
    <dgm:cxn modelId="{3BD863A3-1B56-4121-BA49-2C97FB2FE58F}" type="presParOf" srcId="{3C1C5BC2-C697-456C-9108-B1992A146A44}" destId="{9B8C7EA0-CD1B-4EEE-ACA9-B7EEF32C1B8B}" srcOrd="0" destOrd="0" presId="urn:microsoft.com/office/officeart/2005/8/layout/process1"/>
    <dgm:cxn modelId="{A64C4FAD-80BA-4483-B701-11EFE81D2FC1}" type="presParOf" srcId="{3C1C5BC2-C697-456C-9108-B1992A146A44}" destId="{D720F6F5-9A0D-4E76-BC8E-104D88D24F0D}" srcOrd="1" destOrd="0" presId="urn:microsoft.com/office/officeart/2005/8/layout/process1"/>
    <dgm:cxn modelId="{FCF082AB-5950-4E4E-A151-A74CA62E6881}" type="presParOf" srcId="{D720F6F5-9A0D-4E76-BC8E-104D88D24F0D}" destId="{D6988D00-729F-4D07-80E2-57B9A77D21C4}" srcOrd="0" destOrd="0" presId="urn:microsoft.com/office/officeart/2005/8/layout/process1"/>
    <dgm:cxn modelId="{FC603F81-2197-4403-90E0-C130E69E0F89}" type="presParOf" srcId="{3C1C5BC2-C697-456C-9108-B1992A146A44}" destId="{2903B0EF-7F4F-4508-A7D1-0E4120BE56A2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DA1C264-2F0C-408B-84E5-920EC467E2C8}" type="doc">
      <dgm:prSet loTypeId="urn:microsoft.com/office/officeart/2005/8/layout/orgChart1" loCatId="hierarchy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7C5F5911-10EA-4702-9A66-89F41C351B45}">
      <dgm:prSet phldrT="[Текст]" custT="1"/>
      <dgm:spPr>
        <a:solidFill>
          <a:schemeClr val="bg2">
            <a:lumMod val="90000"/>
          </a:schemeClr>
        </a:solidFill>
      </dgm:spPr>
      <dgm:t>
        <a:bodyPr/>
        <a:lstStyle/>
        <a:p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НОРМИРОВАНИЕ ТРУДА НОРМЫ ТРУДА</a:t>
          </a:r>
          <a:endParaRPr lang="ru-RU" sz="1800" b="1" dirty="0">
            <a:latin typeface="Times New Roman" pitchFamily="18" charset="0"/>
            <a:cs typeface="Times New Roman" pitchFamily="18" charset="0"/>
          </a:endParaRPr>
        </a:p>
      </dgm:t>
    </dgm:pt>
    <dgm:pt modelId="{BC9AC31F-BD97-404A-9440-A3037305BEFD}" type="parTrans" cxnId="{8A8DFFCF-63A6-4E25-8373-0F8CC10716E6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AFD8FD29-62D1-4FB5-8387-1F8D54AA616A}" type="sibTrans" cxnId="{8A8DFFCF-63A6-4E25-8373-0F8CC10716E6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204F40C8-2EBC-44D3-82AF-39946179457A}">
      <dgm:prSet phldrT="[Текст]"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Предельный уровень тарифов на оказываемые регулируемые услуги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149735C3-37A1-4DC6-AB8F-49AA13F9B822}" type="parTrans" cxnId="{B54B9845-9826-460E-8E43-1A6D48561CD8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0A71D677-E66B-465F-8017-A145CA9E4E0B}" type="sibTrans" cxnId="{B54B9845-9826-460E-8E43-1A6D48561CD8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71BBF3CD-7FD0-42E9-AAEB-D7650F4A2E44}">
      <dgm:prSet phldrT="[Текст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Бюджет расходов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(план по труду)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A91795C8-AC12-4772-AB60-47F615D0F7AB}" type="parTrans" cxnId="{1D076ED2-B08E-4A8D-BE00-46AF7658827D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C6C4E3B5-4E15-4AFE-AFF9-586297BABF7A}" type="sibTrans" cxnId="{1D076ED2-B08E-4A8D-BE00-46AF7658827D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3DD6F917-B03F-4CE3-98C0-06E0045CED6E}">
      <dgm:prSet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Калькуляции на оказываемые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прочие виды работ и услуг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FABEE05C-E601-435B-B989-B5C5B315529F}" type="parTrans" cxnId="{0D13510C-B613-404A-A7E8-3C788D3FCEF0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D28C9644-961D-4E15-B248-79F28E160C16}" type="sibTrans" cxnId="{0D13510C-B613-404A-A7E8-3C788D3FCEF0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D640A4F9-CFC1-4F24-BAC0-0E8F647CFA02}">
      <dgm:prSet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Штатные расписания</a:t>
          </a:r>
          <a:endParaRPr lang="ru-RU" sz="1400" dirty="0"/>
        </a:p>
      </dgm:t>
    </dgm:pt>
    <dgm:pt modelId="{2DFE58DF-9A40-42C6-9F03-DF5D705208DE}" type="parTrans" cxnId="{549BC62F-5B3B-49FC-87AC-DA4B4B497C09}">
      <dgm:prSet/>
      <dgm:spPr/>
      <dgm:t>
        <a:bodyPr/>
        <a:lstStyle/>
        <a:p>
          <a:endParaRPr lang="ru-RU"/>
        </a:p>
      </dgm:t>
    </dgm:pt>
    <dgm:pt modelId="{075909F1-463D-465B-97DC-3008C2E8AE15}" type="sibTrans" cxnId="{549BC62F-5B3B-49FC-87AC-DA4B4B497C09}">
      <dgm:prSet/>
      <dgm:spPr/>
      <dgm:t>
        <a:bodyPr/>
        <a:lstStyle/>
        <a:p>
          <a:endParaRPr lang="ru-RU"/>
        </a:p>
      </dgm:t>
    </dgm:pt>
    <dgm:pt modelId="{F9A6FEFB-64EE-43C8-BDA3-19A1504C45D2}" type="pres">
      <dgm:prSet presAssocID="{8DA1C264-2F0C-408B-84E5-920EC467E2C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BFA6B772-370B-436B-A1AB-2C753C9D6041}" type="pres">
      <dgm:prSet presAssocID="{7C5F5911-10EA-4702-9A66-89F41C351B45}" presName="hierRoot1" presStyleCnt="0">
        <dgm:presLayoutVars>
          <dgm:hierBranch/>
        </dgm:presLayoutVars>
      </dgm:prSet>
      <dgm:spPr/>
    </dgm:pt>
    <dgm:pt modelId="{E8C29CA7-FBEB-4732-A40A-66CFEE1DC0F7}" type="pres">
      <dgm:prSet presAssocID="{7C5F5911-10EA-4702-9A66-89F41C351B45}" presName="rootComposite1" presStyleCnt="0"/>
      <dgm:spPr/>
    </dgm:pt>
    <dgm:pt modelId="{F90FFB41-C14B-4E4E-8F39-B7C56574D9D6}" type="pres">
      <dgm:prSet presAssocID="{7C5F5911-10EA-4702-9A66-89F41C351B45}" presName="rootText1" presStyleLbl="node0" presStyleIdx="0" presStyleCnt="1" custScaleX="219332" custLinFactNeighborY="-8412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2687FD0-3D53-4940-942E-2ABF3AF2CE1A}" type="pres">
      <dgm:prSet presAssocID="{7C5F5911-10EA-4702-9A66-89F41C351B45}" presName="rootConnector1" presStyleLbl="node1" presStyleIdx="0" presStyleCnt="0"/>
      <dgm:spPr/>
      <dgm:t>
        <a:bodyPr/>
        <a:lstStyle/>
        <a:p>
          <a:endParaRPr lang="ru-RU"/>
        </a:p>
      </dgm:t>
    </dgm:pt>
    <dgm:pt modelId="{E31F8ADA-FDB6-4F94-A502-1899501DF37D}" type="pres">
      <dgm:prSet presAssocID="{7C5F5911-10EA-4702-9A66-89F41C351B45}" presName="hierChild2" presStyleCnt="0"/>
      <dgm:spPr/>
    </dgm:pt>
    <dgm:pt modelId="{2CC3BAD2-D68E-4BBC-B244-851F97B824A7}" type="pres">
      <dgm:prSet presAssocID="{149735C3-37A1-4DC6-AB8F-49AA13F9B822}" presName="Name35" presStyleLbl="parChTrans1D2" presStyleIdx="0" presStyleCnt="4"/>
      <dgm:spPr/>
      <dgm:t>
        <a:bodyPr/>
        <a:lstStyle/>
        <a:p>
          <a:endParaRPr lang="ru-RU"/>
        </a:p>
      </dgm:t>
    </dgm:pt>
    <dgm:pt modelId="{7C59BD0F-F620-4FF3-9C5E-E364C0163D8E}" type="pres">
      <dgm:prSet presAssocID="{204F40C8-2EBC-44D3-82AF-39946179457A}" presName="hierRoot2" presStyleCnt="0">
        <dgm:presLayoutVars>
          <dgm:hierBranch/>
        </dgm:presLayoutVars>
      </dgm:prSet>
      <dgm:spPr/>
    </dgm:pt>
    <dgm:pt modelId="{958AFC88-2B4D-4E63-B61C-BF9F67F90104}" type="pres">
      <dgm:prSet presAssocID="{204F40C8-2EBC-44D3-82AF-39946179457A}" presName="rootComposite" presStyleCnt="0"/>
      <dgm:spPr/>
    </dgm:pt>
    <dgm:pt modelId="{DFA4015A-49A1-4799-BE7C-60C761058EAC}" type="pres">
      <dgm:prSet presAssocID="{204F40C8-2EBC-44D3-82AF-39946179457A}" presName="rootText" presStyleLbl="node2" presStyleIdx="0" presStyleCnt="4" custAng="0" custScaleX="128510" custScaleY="165690" custLinFactNeighborX="-419" custLinFactNeighborY="-3197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2002229-88B6-40EF-80C9-DDA12649D0E6}" type="pres">
      <dgm:prSet presAssocID="{204F40C8-2EBC-44D3-82AF-39946179457A}" presName="rootConnector" presStyleLbl="node2" presStyleIdx="0" presStyleCnt="4"/>
      <dgm:spPr/>
      <dgm:t>
        <a:bodyPr/>
        <a:lstStyle/>
        <a:p>
          <a:endParaRPr lang="ru-RU"/>
        </a:p>
      </dgm:t>
    </dgm:pt>
    <dgm:pt modelId="{2C2741E8-0EDA-4C7A-86C7-DD61064280DF}" type="pres">
      <dgm:prSet presAssocID="{204F40C8-2EBC-44D3-82AF-39946179457A}" presName="hierChild4" presStyleCnt="0"/>
      <dgm:spPr/>
    </dgm:pt>
    <dgm:pt modelId="{7151A2FA-6F96-4FCD-97D1-C7E912F01E9D}" type="pres">
      <dgm:prSet presAssocID="{204F40C8-2EBC-44D3-82AF-39946179457A}" presName="hierChild5" presStyleCnt="0"/>
      <dgm:spPr/>
    </dgm:pt>
    <dgm:pt modelId="{1402EC2D-6D61-4B98-94C8-DBA63890BCA7}" type="pres">
      <dgm:prSet presAssocID="{A91795C8-AC12-4772-AB60-47F615D0F7AB}" presName="Name35" presStyleLbl="parChTrans1D2" presStyleIdx="1" presStyleCnt="4"/>
      <dgm:spPr/>
      <dgm:t>
        <a:bodyPr/>
        <a:lstStyle/>
        <a:p>
          <a:endParaRPr lang="ru-RU"/>
        </a:p>
      </dgm:t>
    </dgm:pt>
    <dgm:pt modelId="{1C8B5133-03D2-4FA8-9153-F949F2AB03AE}" type="pres">
      <dgm:prSet presAssocID="{71BBF3CD-7FD0-42E9-AAEB-D7650F4A2E44}" presName="hierRoot2" presStyleCnt="0">
        <dgm:presLayoutVars>
          <dgm:hierBranch/>
        </dgm:presLayoutVars>
      </dgm:prSet>
      <dgm:spPr/>
    </dgm:pt>
    <dgm:pt modelId="{5E4201F5-CDDE-4788-908B-E7B7398B0B18}" type="pres">
      <dgm:prSet presAssocID="{71BBF3CD-7FD0-42E9-AAEB-D7650F4A2E44}" presName="rootComposite" presStyleCnt="0"/>
      <dgm:spPr/>
    </dgm:pt>
    <dgm:pt modelId="{4327CAA1-1A18-4710-BF3F-181364383B6B}" type="pres">
      <dgm:prSet presAssocID="{71BBF3CD-7FD0-42E9-AAEB-D7650F4A2E44}" presName="rootText" presStyleLbl="node2" presStyleIdx="1" presStyleCnt="4" custScaleX="138149" custScaleY="165690" custLinFactNeighborX="-6946" custLinFactNeighborY="-3197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36C5187-100B-4916-A178-4538A8ECA0E5}" type="pres">
      <dgm:prSet presAssocID="{71BBF3CD-7FD0-42E9-AAEB-D7650F4A2E44}" presName="rootConnector" presStyleLbl="node2" presStyleIdx="1" presStyleCnt="4"/>
      <dgm:spPr/>
      <dgm:t>
        <a:bodyPr/>
        <a:lstStyle/>
        <a:p>
          <a:endParaRPr lang="ru-RU"/>
        </a:p>
      </dgm:t>
    </dgm:pt>
    <dgm:pt modelId="{119FBC2E-0A9B-4D18-8BBD-159917C7DD7B}" type="pres">
      <dgm:prSet presAssocID="{71BBF3CD-7FD0-42E9-AAEB-D7650F4A2E44}" presName="hierChild4" presStyleCnt="0"/>
      <dgm:spPr/>
    </dgm:pt>
    <dgm:pt modelId="{8ED86FD3-364F-406D-9825-CB776F861D8F}" type="pres">
      <dgm:prSet presAssocID="{71BBF3CD-7FD0-42E9-AAEB-D7650F4A2E44}" presName="hierChild5" presStyleCnt="0"/>
      <dgm:spPr/>
    </dgm:pt>
    <dgm:pt modelId="{F3074140-E1E3-4570-B3AD-F7CEEC4AC993}" type="pres">
      <dgm:prSet presAssocID="{2DFE58DF-9A40-42C6-9F03-DF5D705208DE}" presName="Name35" presStyleLbl="parChTrans1D2" presStyleIdx="2" presStyleCnt="4"/>
      <dgm:spPr/>
      <dgm:t>
        <a:bodyPr/>
        <a:lstStyle/>
        <a:p>
          <a:endParaRPr lang="ru-RU"/>
        </a:p>
      </dgm:t>
    </dgm:pt>
    <dgm:pt modelId="{B1519F2F-6737-4CC9-B478-5710114B899B}" type="pres">
      <dgm:prSet presAssocID="{D640A4F9-CFC1-4F24-BAC0-0E8F647CFA02}" presName="hierRoot2" presStyleCnt="0">
        <dgm:presLayoutVars>
          <dgm:hierBranch/>
        </dgm:presLayoutVars>
      </dgm:prSet>
      <dgm:spPr/>
    </dgm:pt>
    <dgm:pt modelId="{ABCE3C18-D088-48AE-8CD6-041ED8D3E9A8}" type="pres">
      <dgm:prSet presAssocID="{D640A4F9-CFC1-4F24-BAC0-0E8F647CFA02}" presName="rootComposite" presStyleCnt="0"/>
      <dgm:spPr/>
    </dgm:pt>
    <dgm:pt modelId="{39E5AE05-0422-4CF8-B58C-656CEA9E2AD1}" type="pres">
      <dgm:prSet presAssocID="{D640A4F9-CFC1-4F24-BAC0-0E8F647CFA02}" presName="rootText" presStyleLbl="node2" presStyleIdx="2" presStyleCnt="4" custScaleX="127984" custScaleY="165219" custLinFactNeighborX="-8864" custLinFactNeighborY="-3197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52E3A7A-6B80-40AB-81EA-3AEE6367C1DC}" type="pres">
      <dgm:prSet presAssocID="{D640A4F9-CFC1-4F24-BAC0-0E8F647CFA02}" presName="rootConnector" presStyleLbl="node2" presStyleIdx="2" presStyleCnt="4"/>
      <dgm:spPr/>
      <dgm:t>
        <a:bodyPr/>
        <a:lstStyle/>
        <a:p>
          <a:endParaRPr lang="ru-RU"/>
        </a:p>
      </dgm:t>
    </dgm:pt>
    <dgm:pt modelId="{DA4FC7F7-A653-416D-91D7-624C1D50038D}" type="pres">
      <dgm:prSet presAssocID="{D640A4F9-CFC1-4F24-BAC0-0E8F647CFA02}" presName="hierChild4" presStyleCnt="0"/>
      <dgm:spPr/>
    </dgm:pt>
    <dgm:pt modelId="{5F1DF99D-F5E3-472E-8148-472BEF7D671E}" type="pres">
      <dgm:prSet presAssocID="{D640A4F9-CFC1-4F24-BAC0-0E8F647CFA02}" presName="hierChild5" presStyleCnt="0"/>
      <dgm:spPr/>
    </dgm:pt>
    <dgm:pt modelId="{AF346669-3118-4FE5-B6B3-BA07E52E0E4A}" type="pres">
      <dgm:prSet presAssocID="{FABEE05C-E601-435B-B989-B5C5B315529F}" presName="Name35" presStyleLbl="parChTrans1D2" presStyleIdx="3" presStyleCnt="4"/>
      <dgm:spPr/>
      <dgm:t>
        <a:bodyPr/>
        <a:lstStyle/>
        <a:p>
          <a:endParaRPr lang="ru-RU"/>
        </a:p>
      </dgm:t>
    </dgm:pt>
    <dgm:pt modelId="{975A3D6E-0C79-4010-AFB2-1A64AA1DFC81}" type="pres">
      <dgm:prSet presAssocID="{3DD6F917-B03F-4CE3-98C0-06E0045CED6E}" presName="hierRoot2" presStyleCnt="0">
        <dgm:presLayoutVars>
          <dgm:hierBranch/>
        </dgm:presLayoutVars>
      </dgm:prSet>
      <dgm:spPr/>
    </dgm:pt>
    <dgm:pt modelId="{2FC9BE6F-8BF2-46DF-80F1-F47779F1AE35}" type="pres">
      <dgm:prSet presAssocID="{3DD6F917-B03F-4CE3-98C0-06E0045CED6E}" presName="rootComposite" presStyleCnt="0"/>
      <dgm:spPr/>
    </dgm:pt>
    <dgm:pt modelId="{A56FF7C8-FD1F-4B0E-8049-651303CA60B3}" type="pres">
      <dgm:prSet presAssocID="{3DD6F917-B03F-4CE3-98C0-06E0045CED6E}" presName="rootText" presStyleLbl="node2" presStyleIdx="3" presStyleCnt="4" custScaleX="126474" custScaleY="162884" custLinFactNeighborX="-8274" custLinFactNeighborY="-3197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51BDB3F-E3DC-4304-AF2E-B353DD6132DA}" type="pres">
      <dgm:prSet presAssocID="{3DD6F917-B03F-4CE3-98C0-06E0045CED6E}" presName="rootConnector" presStyleLbl="node2" presStyleIdx="3" presStyleCnt="4"/>
      <dgm:spPr/>
      <dgm:t>
        <a:bodyPr/>
        <a:lstStyle/>
        <a:p>
          <a:endParaRPr lang="ru-RU"/>
        </a:p>
      </dgm:t>
    </dgm:pt>
    <dgm:pt modelId="{A229E32B-EDEF-4578-992E-41852820B55C}" type="pres">
      <dgm:prSet presAssocID="{3DD6F917-B03F-4CE3-98C0-06E0045CED6E}" presName="hierChild4" presStyleCnt="0"/>
      <dgm:spPr/>
    </dgm:pt>
    <dgm:pt modelId="{3644A4D0-9956-45C6-885D-B9444B46DD36}" type="pres">
      <dgm:prSet presAssocID="{3DD6F917-B03F-4CE3-98C0-06E0045CED6E}" presName="hierChild5" presStyleCnt="0"/>
      <dgm:spPr/>
    </dgm:pt>
    <dgm:pt modelId="{150FADD1-5547-4BCF-BA21-56E607D7D0F9}" type="pres">
      <dgm:prSet presAssocID="{7C5F5911-10EA-4702-9A66-89F41C351B45}" presName="hierChild3" presStyleCnt="0"/>
      <dgm:spPr/>
    </dgm:pt>
  </dgm:ptLst>
  <dgm:cxnLst>
    <dgm:cxn modelId="{8A8DFFCF-63A6-4E25-8373-0F8CC10716E6}" srcId="{8DA1C264-2F0C-408B-84E5-920EC467E2C8}" destId="{7C5F5911-10EA-4702-9A66-89F41C351B45}" srcOrd="0" destOrd="0" parTransId="{BC9AC31F-BD97-404A-9440-A3037305BEFD}" sibTransId="{AFD8FD29-62D1-4FB5-8387-1F8D54AA616A}"/>
    <dgm:cxn modelId="{B54B9845-9826-460E-8E43-1A6D48561CD8}" srcId="{7C5F5911-10EA-4702-9A66-89F41C351B45}" destId="{204F40C8-2EBC-44D3-82AF-39946179457A}" srcOrd="0" destOrd="0" parTransId="{149735C3-37A1-4DC6-AB8F-49AA13F9B822}" sibTransId="{0A71D677-E66B-465F-8017-A145CA9E4E0B}"/>
    <dgm:cxn modelId="{702BCFF1-0591-4F8E-B63B-4DEF1DE7083A}" type="presOf" srcId="{3DD6F917-B03F-4CE3-98C0-06E0045CED6E}" destId="{851BDB3F-E3DC-4304-AF2E-B353DD6132DA}" srcOrd="1" destOrd="0" presId="urn:microsoft.com/office/officeart/2005/8/layout/orgChart1"/>
    <dgm:cxn modelId="{FAC3E73E-8090-4C1D-BDCA-5453EE26079C}" type="presOf" srcId="{3DD6F917-B03F-4CE3-98C0-06E0045CED6E}" destId="{A56FF7C8-FD1F-4B0E-8049-651303CA60B3}" srcOrd="0" destOrd="0" presId="urn:microsoft.com/office/officeart/2005/8/layout/orgChart1"/>
    <dgm:cxn modelId="{22BE5971-304C-4744-B1BB-A55A4A053439}" type="presOf" srcId="{149735C3-37A1-4DC6-AB8F-49AA13F9B822}" destId="{2CC3BAD2-D68E-4BBC-B244-851F97B824A7}" srcOrd="0" destOrd="0" presId="urn:microsoft.com/office/officeart/2005/8/layout/orgChart1"/>
    <dgm:cxn modelId="{5F4BAD84-586C-45DB-8842-B64471D20931}" type="presOf" srcId="{71BBF3CD-7FD0-42E9-AAEB-D7650F4A2E44}" destId="{D36C5187-100B-4916-A178-4538A8ECA0E5}" srcOrd="1" destOrd="0" presId="urn:microsoft.com/office/officeart/2005/8/layout/orgChart1"/>
    <dgm:cxn modelId="{1D076ED2-B08E-4A8D-BE00-46AF7658827D}" srcId="{7C5F5911-10EA-4702-9A66-89F41C351B45}" destId="{71BBF3CD-7FD0-42E9-AAEB-D7650F4A2E44}" srcOrd="1" destOrd="0" parTransId="{A91795C8-AC12-4772-AB60-47F615D0F7AB}" sibTransId="{C6C4E3B5-4E15-4AFE-AFF9-586297BABF7A}"/>
    <dgm:cxn modelId="{A4CF85EC-92C6-419E-9FBB-3146FD00D98D}" type="presOf" srcId="{7C5F5911-10EA-4702-9A66-89F41C351B45}" destId="{F90FFB41-C14B-4E4E-8F39-B7C56574D9D6}" srcOrd="0" destOrd="0" presId="urn:microsoft.com/office/officeart/2005/8/layout/orgChart1"/>
    <dgm:cxn modelId="{3A6B01DE-B279-407E-9A78-78D5B7B85295}" type="presOf" srcId="{D640A4F9-CFC1-4F24-BAC0-0E8F647CFA02}" destId="{152E3A7A-6B80-40AB-81EA-3AEE6367C1DC}" srcOrd="1" destOrd="0" presId="urn:microsoft.com/office/officeart/2005/8/layout/orgChart1"/>
    <dgm:cxn modelId="{F3CCFADD-2A5B-4468-B19D-70AE9CBDA4BA}" type="presOf" srcId="{7C5F5911-10EA-4702-9A66-89F41C351B45}" destId="{E2687FD0-3D53-4940-942E-2ABF3AF2CE1A}" srcOrd="1" destOrd="0" presId="urn:microsoft.com/office/officeart/2005/8/layout/orgChart1"/>
    <dgm:cxn modelId="{0D13510C-B613-404A-A7E8-3C788D3FCEF0}" srcId="{7C5F5911-10EA-4702-9A66-89F41C351B45}" destId="{3DD6F917-B03F-4CE3-98C0-06E0045CED6E}" srcOrd="3" destOrd="0" parTransId="{FABEE05C-E601-435B-B989-B5C5B315529F}" sibTransId="{D28C9644-961D-4E15-B248-79F28E160C16}"/>
    <dgm:cxn modelId="{2211B837-E911-44DA-BB25-1D16086787D6}" type="presOf" srcId="{A91795C8-AC12-4772-AB60-47F615D0F7AB}" destId="{1402EC2D-6D61-4B98-94C8-DBA63890BCA7}" srcOrd="0" destOrd="0" presId="urn:microsoft.com/office/officeart/2005/8/layout/orgChart1"/>
    <dgm:cxn modelId="{549BC62F-5B3B-49FC-87AC-DA4B4B497C09}" srcId="{7C5F5911-10EA-4702-9A66-89F41C351B45}" destId="{D640A4F9-CFC1-4F24-BAC0-0E8F647CFA02}" srcOrd="2" destOrd="0" parTransId="{2DFE58DF-9A40-42C6-9F03-DF5D705208DE}" sibTransId="{075909F1-463D-465B-97DC-3008C2E8AE15}"/>
    <dgm:cxn modelId="{177DD224-DF8D-4671-BB53-D654495AB316}" type="presOf" srcId="{D640A4F9-CFC1-4F24-BAC0-0E8F647CFA02}" destId="{39E5AE05-0422-4CF8-B58C-656CEA9E2AD1}" srcOrd="0" destOrd="0" presId="urn:microsoft.com/office/officeart/2005/8/layout/orgChart1"/>
    <dgm:cxn modelId="{8827F1DA-537F-4FD8-8330-DAE555649728}" type="presOf" srcId="{71BBF3CD-7FD0-42E9-AAEB-D7650F4A2E44}" destId="{4327CAA1-1A18-4710-BF3F-181364383B6B}" srcOrd="0" destOrd="0" presId="urn:microsoft.com/office/officeart/2005/8/layout/orgChart1"/>
    <dgm:cxn modelId="{AEB24DB2-3B8B-449A-8C3B-52A559E9CF47}" type="presOf" srcId="{8DA1C264-2F0C-408B-84E5-920EC467E2C8}" destId="{F9A6FEFB-64EE-43C8-BDA3-19A1504C45D2}" srcOrd="0" destOrd="0" presId="urn:microsoft.com/office/officeart/2005/8/layout/orgChart1"/>
    <dgm:cxn modelId="{FBF174EF-33B7-47A9-9B6A-98E42336BBFF}" type="presOf" srcId="{2DFE58DF-9A40-42C6-9F03-DF5D705208DE}" destId="{F3074140-E1E3-4570-B3AD-F7CEEC4AC993}" srcOrd="0" destOrd="0" presId="urn:microsoft.com/office/officeart/2005/8/layout/orgChart1"/>
    <dgm:cxn modelId="{424998C7-96C2-4157-B794-4A5C34707657}" type="presOf" srcId="{FABEE05C-E601-435B-B989-B5C5B315529F}" destId="{AF346669-3118-4FE5-B6B3-BA07E52E0E4A}" srcOrd="0" destOrd="0" presId="urn:microsoft.com/office/officeart/2005/8/layout/orgChart1"/>
    <dgm:cxn modelId="{0C4D43A1-6269-4B7B-9341-B40524002A88}" type="presOf" srcId="{204F40C8-2EBC-44D3-82AF-39946179457A}" destId="{DFA4015A-49A1-4799-BE7C-60C761058EAC}" srcOrd="0" destOrd="0" presId="urn:microsoft.com/office/officeart/2005/8/layout/orgChart1"/>
    <dgm:cxn modelId="{2CAB4A45-2297-4B45-AADD-3494009C7C34}" type="presOf" srcId="{204F40C8-2EBC-44D3-82AF-39946179457A}" destId="{62002229-88B6-40EF-80C9-DDA12649D0E6}" srcOrd="1" destOrd="0" presId="urn:microsoft.com/office/officeart/2005/8/layout/orgChart1"/>
    <dgm:cxn modelId="{3CED96A2-E026-42E1-9A88-A339C5FB1126}" type="presParOf" srcId="{F9A6FEFB-64EE-43C8-BDA3-19A1504C45D2}" destId="{BFA6B772-370B-436B-A1AB-2C753C9D6041}" srcOrd="0" destOrd="0" presId="urn:microsoft.com/office/officeart/2005/8/layout/orgChart1"/>
    <dgm:cxn modelId="{1B6D6072-1233-48E4-872D-7CFADB7F2EB1}" type="presParOf" srcId="{BFA6B772-370B-436B-A1AB-2C753C9D6041}" destId="{E8C29CA7-FBEB-4732-A40A-66CFEE1DC0F7}" srcOrd="0" destOrd="0" presId="urn:microsoft.com/office/officeart/2005/8/layout/orgChart1"/>
    <dgm:cxn modelId="{B5F7BA99-9D21-4C70-8FE8-F54D8D28CE68}" type="presParOf" srcId="{E8C29CA7-FBEB-4732-A40A-66CFEE1DC0F7}" destId="{F90FFB41-C14B-4E4E-8F39-B7C56574D9D6}" srcOrd="0" destOrd="0" presId="urn:microsoft.com/office/officeart/2005/8/layout/orgChart1"/>
    <dgm:cxn modelId="{6696161E-241D-4D63-BF83-FBF8810D64CE}" type="presParOf" srcId="{E8C29CA7-FBEB-4732-A40A-66CFEE1DC0F7}" destId="{E2687FD0-3D53-4940-942E-2ABF3AF2CE1A}" srcOrd="1" destOrd="0" presId="urn:microsoft.com/office/officeart/2005/8/layout/orgChart1"/>
    <dgm:cxn modelId="{4EA8018F-5868-4440-9FD6-02D8D60B5C3C}" type="presParOf" srcId="{BFA6B772-370B-436B-A1AB-2C753C9D6041}" destId="{E31F8ADA-FDB6-4F94-A502-1899501DF37D}" srcOrd="1" destOrd="0" presId="urn:microsoft.com/office/officeart/2005/8/layout/orgChart1"/>
    <dgm:cxn modelId="{4693ADB7-1FE9-4807-B8F5-688A22E78830}" type="presParOf" srcId="{E31F8ADA-FDB6-4F94-A502-1899501DF37D}" destId="{2CC3BAD2-D68E-4BBC-B244-851F97B824A7}" srcOrd="0" destOrd="0" presId="urn:microsoft.com/office/officeart/2005/8/layout/orgChart1"/>
    <dgm:cxn modelId="{25A068D6-6C8C-4D50-A974-BFA72B681A28}" type="presParOf" srcId="{E31F8ADA-FDB6-4F94-A502-1899501DF37D}" destId="{7C59BD0F-F620-4FF3-9C5E-E364C0163D8E}" srcOrd="1" destOrd="0" presId="urn:microsoft.com/office/officeart/2005/8/layout/orgChart1"/>
    <dgm:cxn modelId="{03AC0EE6-2C66-4378-8D33-558CF85D3A8C}" type="presParOf" srcId="{7C59BD0F-F620-4FF3-9C5E-E364C0163D8E}" destId="{958AFC88-2B4D-4E63-B61C-BF9F67F90104}" srcOrd="0" destOrd="0" presId="urn:microsoft.com/office/officeart/2005/8/layout/orgChart1"/>
    <dgm:cxn modelId="{AA1D2EE3-652C-474C-851F-763E3CC91D91}" type="presParOf" srcId="{958AFC88-2B4D-4E63-B61C-BF9F67F90104}" destId="{DFA4015A-49A1-4799-BE7C-60C761058EAC}" srcOrd="0" destOrd="0" presId="urn:microsoft.com/office/officeart/2005/8/layout/orgChart1"/>
    <dgm:cxn modelId="{F0FD849D-7375-48F9-8F6F-A3BA5B556881}" type="presParOf" srcId="{958AFC88-2B4D-4E63-B61C-BF9F67F90104}" destId="{62002229-88B6-40EF-80C9-DDA12649D0E6}" srcOrd="1" destOrd="0" presId="urn:microsoft.com/office/officeart/2005/8/layout/orgChart1"/>
    <dgm:cxn modelId="{5D5E31B8-2F12-4689-AF58-6C105BA9DED3}" type="presParOf" srcId="{7C59BD0F-F620-4FF3-9C5E-E364C0163D8E}" destId="{2C2741E8-0EDA-4C7A-86C7-DD61064280DF}" srcOrd="1" destOrd="0" presId="urn:microsoft.com/office/officeart/2005/8/layout/orgChart1"/>
    <dgm:cxn modelId="{7423033C-031B-42D9-AE64-47EF6B90AA44}" type="presParOf" srcId="{7C59BD0F-F620-4FF3-9C5E-E364C0163D8E}" destId="{7151A2FA-6F96-4FCD-97D1-C7E912F01E9D}" srcOrd="2" destOrd="0" presId="urn:microsoft.com/office/officeart/2005/8/layout/orgChart1"/>
    <dgm:cxn modelId="{37C980F8-15D9-4799-8679-6AC754E626CF}" type="presParOf" srcId="{E31F8ADA-FDB6-4F94-A502-1899501DF37D}" destId="{1402EC2D-6D61-4B98-94C8-DBA63890BCA7}" srcOrd="2" destOrd="0" presId="urn:microsoft.com/office/officeart/2005/8/layout/orgChart1"/>
    <dgm:cxn modelId="{D85D29C5-3B92-46A3-85F2-D70EF9CC89EA}" type="presParOf" srcId="{E31F8ADA-FDB6-4F94-A502-1899501DF37D}" destId="{1C8B5133-03D2-4FA8-9153-F949F2AB03AE}" srcOrd="3" destOrd="0" presId="urn:microsoft.com/office/officeart/2005/8/layout/orgChart1"/>
    <dgm:cxn modelId="{0B94219B-4ADF-4A3B-8992-F0218029608D}" type="presParOf" srcId="{1C8B5133-03D2-4FA8-9153-F949F2AB03AE}" destId="{5E4201F5-CDDE-4788-908B-E7B7398B0B18}" srcOrd="0" destOrd="0" presId="urn:microsoft.com/office/officeart/2005/8/layout/orgChart1"/>
    <dgm:cxn modelId="{5A44F38B-96D7-46F5-9762-26F666F7B4AF}" type="presParOf" srcId="{5E4201F5-CDDE-4788-908B-E7B7398B0B18}" destId="{4327CAA1-1A18-4710-BF3F-181364383B6B}" srcOrd="0" destOrd="0" presId="urn:microsoft.com/office/officeart/2005/8/layout/orgChart1"/>
    <dgm:cxn modelId="{BD745AE7-5725-406C-B46D-EA33E8C4C0F4}" type="presParOf" srcId="{5E4201F5-CDDE-4788-908B-E7B7398B0B18}" destId="{D36C5187-100B-4916-A178-4538A8ECA0E5}" srcOrd="1" destOrd="0" presId="urn:microsoft.com/office/officeart/2005/8/layout/orgChart1"/>
    <dgm:cxn modelId="{93495BA3-3037-4A45-9BAC-90AA2DE5F86E}" type="presParOf" srcId="{1C8B5133-03D2-4FA8-9153-F949F2AB03AE}" destId="{119FBC2E-0A9B-4D18-8BBD-159917C7DD7B}" srcOrd="1" destOrd="0" presId="urn:microsoft.com/office/officeart/2005/8/layout/orgChart1"/>
    <dgm:cxn modelId="{CB990005-76E2-4D93-870F-9DA8DE7F02A4}" type="presParOf" srcId="{1C8B5133-03D2-4FA8-9153-F949F2AB03AE}" destId="{8ED86FD3-364F-406D-9825-CB776F861D8F}" srcOrd="2" destOrd="0" presId="urn:microsoft.com/office/officeart/2005/8/layout/orgChart1"/>
    <dgm:cxn modelId="{C29A2DA9-9D05-44E3-9453-5E735228EF86}" type="presParOf" srcId="{E31F8ADA-FDB6-4F94-A502-1899501DF37D}" destId="{F3074140-E1E3-4570-B3AD-F7CEEC4AC993}" srcOrd="4" destOrd="0" presId="urn:microsoft.com/office/officeart/2005/8/layout/orgChart1"/>
    <dgm:cxn modelId="{B48CA4E8-65F7-4BA4-9FD5-DF91C5C182D5}" type="presParOf" srcId="{E31F8ADA-FDB6-4F94-A502-1899501DF37D}" destId="{B1519F2F-6737-4CC9-B478-5710114B899B}" srcOrd="5" destOrd="0" presId="urn:microsoft.com/office/officeart/2005/8/layout/orgChart1"/>
    <dgm:cxn modelId="{437F34A7-29C9-41F3-8B49-684C7EBE9CEA}" type="presParOf" srcId="{B1519F2F-6737-4CC9-B478-5710114B899B}" destId="{ABCE3C18-D088-48AE-8CD6-041ED8D3E9A8}" srcOrd="0" destOrd="0" presId="urn:microsoft.com/office/officeart/2005/8/layout/orgChart1"/>
    <dgm:cxn modelId="{5A7D6D48-6A73-4F88-B785-EBC73DD84FB1}" type="presParOf" srcId="{ABCE3C18-D088-48AE-8CD6-041ED8D3E9A8}" destId="{39E5AE05-0422-4CF8-B58C-656CEA9E2AD1}" srcOrd="0" destOrd="0" presId="urn:microsoft.com/office/officeart/2005/8/layout/orgChart1"/>
    <dgm:cxn modelId="{14365F00-B84D-4CD2-B25D-880AADD441AD}" type="presParOf" srcId="{ABCE3C18-D088-48AE-8CD6-041ED8D3E9A8}" destId="{152E3A7A-6B80-40AB-81EA-3AEE6367C1DC}" srcOrd="1" destOrd="0" presId="urn:microsoft.com/office/officeart/2005/8/layout/orgChart1"/>
    <dgm:cxn modelId="{0B559590-D728-4838-A42C-D9181AA11BCF}" type="presParOf" srcId="{B1519F2F-6737-4CC9-B478-5710114B899B}" destId="{DA4FC7F7-A653-416D-91D7-624C1D50038D}" srcOrd="1" destOrd="0" presId="urn:microsoft.com/office/officeart/2005/8/layout/orgChart1"/>
    <dgm:cxn modelId="{469ED8EF-A56F-4E72-B62E-F5D8B8B0266F}" type="presParOf" srcId="{B1519F2F-6737-4CC9-B478-5710114B899B}" destId="{5F1DF99D-F5E3-472E-8148-472BEF7D671E}" srcOrd="2" destOrd="0" presId="urn:microsoft.com/office/officeart/2005/8/layout/orgChart1"/>
    <dgm:cxn modelId="{338B90AC-BC6B-4045-B7EE-433AAAA59E45}" type="presParOf" srcId="{E31F8ADA-FDB6-4F94-A502-1899501DF37D}" destId="{AF346669-3118-4FE5-B6B3-BA07E52E0E4A}" srcOrd="6" destOrd="0" presId="urn:microsoft.com/office/officeart/2005/8/layout/orgChart1"/>
    <dgm:cxn modelId="{FE98D611-D7A0-4CBE-ABCC-E3DFFB7C9582}" type="presParOf" srcId="{E31F8ADA-FDB6-4F94-A502-1899501DF37D}" destId="{975A3D6E-0C79-4010-AFB2-1A64AA1DFC81}" srcOrd="7" destOrd="0" presId="urn:microsoft.com/office/officeart/2005/8/layout/orgChart1"/>
    <dgm:cxn modelId="{E31145F8-35B4-4A90-BAA9-DEE68FDA5834}" type="presParOf" srcId="{975A3D6E-0C79-4010-AFB2-1A64AA1DFC81}" destId="{2FC9BE6F-8BF2-46DF-80F1-F47779F1AE35}" srcOrd="0" destOrd="0" presId="urn:microsoft.com/office/officeart/2005/8/layout/orgChart1"/>
    <dgm:cxn modelId="{0A7201AB-89A5-4E43-9BB6-1ECC820BB296}" type="presParOf" srcId="{2FC9BE6F-8BF2-46DF-80F1-F47779F1AE35}" destId="{A56FF7C8-FD1F-4B0E-8049-651303CA60B3}" srcOrd="0" destOrd="0" presId="urn:microsoft.com/office/officeart/2005/8/layout/orgChart1"/>
    <dgm:cxn modelId="{7F086058-9A9F-4510-B98A-05E9CA9C7B7F}" type="presParOf" srcId="{2FC9BE6F-8BF2-46DF-80F1-F47779F1AE35}" destId="{851BDB3F-E3DC-4304-AF2E-B353DD6132DA}" srcOrd="1" destOrd="0" presId="urn:microsoft.com/office/officeart/2005/8/layout/orgChart1"/>
    <dgm:cxn modelId="{A90C3446-6500-41FE-9F24-072C7BE7AF71}" type="presParOf" srcId="{975A3D6E-0C79-4010-AFB2-1A64AA1DFC81}" destId="{A229E32B-EDEF-4578-992E-41852820B55C}" srcOrd="1" destOrd="0" presId="urn:microsoft.com/office/officeart/2005/8/layout/orgChart1"/>
    <dgm:cxn modelId="{0A930F94-13A3-4ABE-B396-A8E5CDE46588}" type="presParOf" srcId="{975A3D6E-0C79-4010-AFB2-1A64AA1DFC81}" destId="{3644A4D0-9956-45C6-885D-B9444B46DD36}" srcOrd="2" destOrd="0" presId="urn:microsoft.com/office/officeart/2005/8/layout/orgChart1"/>
    <dgm:cxn modelId="{1C6184F4-1C14-43C3-B3D9-EAFE5C14E039}" type="presParOf" srcId="{BFA6B772-370B-436B-A1AB-2C753C9D6041}" destId="{150FADD1-5547-4BCF-BA21-56E607D7D0F9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9F65516-7F4F-44E8-AF5D-7B0FA91265D3}">
      <dsp:nvSpPr>
        <dsp:cNvPr id="0" name=""/>
        <dsp:cNvSpPr/>
      </dsp:nvSpPr>
      <dsp:spPr>
        <a:xfrm rot="16200000">
          <a:off x="1074780" y="-881652"/>
          <a:ext cx="1418026" cy="3567566"/>
        </a:xfrm>
        <a:prstGeom prst="round1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ТРУДОВОЙ КОДЕКС РЕСПУБЛИКИ КАЗАХСТАН</a:t>
          </a:r>
          <a:endParaRPr lang="ru-RU" sz="2000" b="1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11" y="193118"/>
        <a:ext cx="3567566" cy="1063520"/>
      </dsp:txXfrm>
    </dsp:sp>
    <dsp:sp modelId="{7F78C595-4516-48F5-899C-26C326BDDC17}">
      <dsp:nvSpPr>
        <dsp:cNvPr id="0" name=""/>
        <dsp:cNvSpPr/>
      </dsp:nvSpPr>
      <dsp:spPr>
        <a:xfrm>
          <a:off x="5109963" y="198814"/>
          <a:ext cx="3600011" cy="1434457"/>
        </a:xfrm>
        <a:prstGeom prst="round1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ЗАКОН РЕСПУБЛИКИ КАЗАХСТАН О ЕСТЕСТВЕННЫХ МОНОПОЛИЯХ И РЕГУЛИРУЕМЫХ РЫНКАХ</a:t>
          </a:r>
          <a:endParaRPr lang="ru-RU" sz="18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5109963" y="198814"/>
        <a:ext cx="3600011" cy="1075842"/>
      </dsp:txXfrm>
    </dsp:sp>
    <dsp:sp modelId="{8B85394E-B31E-4A26-A793-866D62758DF8}">
      <dsp:nvSpPr>
        <dsp:cNvPr id="0" name=""/>
        <dsp:cNvSpPr/>
      </dsp:nvSpPr>
      <dsp:spPr>
        <a:xfrm rot="10800000">
          <a:off x="0" y="2692442"/>
          <a:ext cx="3106808" cy="939594"/>
        </a:xfrm>
        <a:prstGeom prst="round1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Приказ МЗСР РК от 28 декабря 2015 года № 1036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b="1" kern="1200" dirty="0">
            <a:latin typeface="Times New Roman" pitchFamily="18" charset="0"/>
            <a:cs typeface="Times New Roman" pitchFamily="18" charset="0"/>
          </a:endParaRPr>
        </a:p>
      </dsp:txBody>
      <dsp:txXfrm rot="10800000">
        <a:off x="0" y="2927341"/>
        <a:ext cx="3106808" cy="704696"/>
      </dsp:txXfrm>
    </dsp:sp>
    <dsp:sp modelId="{A87207FD-6177-4515-9D8E-A345552F87D1}">
      <dsp:nvSpPr>
        <dsp:cNvPr id="0" name=""/>
        <dsp:cNvSpPr/>
      </dsp:nvSpPr>
      <dsp:spPr>
        <a:xfrm rot="5400000">
          <a:off x="6686640" y="1629941"/>
          <a:ext cx="941146" cy="3105545"/>
        </a:xfrm>
        <a:prstGeom prst="round1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Приказ АРЕМ РК от 17 июля 2013 года № 213-ОД</a:t>
          </a:r>
          <a:endParaRPr lang="ru-RU" sz="1800" b="1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5604440" y="2947427"/>
        <a:ext cx="3105545" cy="705859"/>
      </dsp:txXfrm>
    </dsp:sp>
    <dsp:sp modelId="{A27E492B-FF67-4BFB-86F6-D95A50456387}">
      <dsp:nvSpPr>
        <dsp:cNvPr id="0" name=""/>
        <dsp:cNvSpPr/>
      </dsp:nvSpPr>
      <dsp:spPr>
        <a:xfrm>
          <a:off x="2952323" y="1918376"/>
          <a:ext cx="2697317" cy="533432"/>
        </a:xfrm>
        <a:prstGeom prst="round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НОРМЫ ТРУДА</a:t>
          </a:r>
          <a:endParaRPr lang="ru-RU" sz="20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978363" y="1944416"/>
        <a:ext cx="2645237" cy="48135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8C7EA0-CD1B-4EEE-ACA9-B7EEF32C1B8B}">
      <dsp:nvSpPr>
        <dsp:cNvPr id="0" name=""/>
        <dsp:cNvSpPr/>
      </dsp:nvSpPr>
      <dsp:spPr>
        <a:xfrm>
          <a:off x="0" y="216024"/>
          <a:ext cx="3493546" cy="128584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latin typeface="Times New Roman" pitchFamily="18" charset="0"/>
              <a:cs typeface="Times New Roman" pitchFamily="18" charset="0"/>
            </a:rPr>
            <a:t>Министерство индустрии  и инфраструктурного развития  Республики Казахстан</a:t>
          </a:r>
          <a:endParaRPr lang="ru-RU" sz="22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7661" y="253685"/>
        <a:ext cx="3418224" cy="1210521"/>
      </dsp:txXfrm>
    </dsp:sp>
    <dsp:sp modelId="{D720F6F5-9A0D-4E76-BC8E-104D88D24F0D}">
      <dsp:nvSpPr>
        <dsp:cNvPr id="0" name=""/>
        <dsp:cNvSpPr/>
      </dsp:nvSpPr>
      <dsp:spPr>
        <a:xfrm rot="21578575">
          <a:off x="3785844" y="483355"/>
          <a:ext cx="619697" cy="72190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b="1" kern="1200">
            <a:latin typeface="Times New Roman" pitchFamily="18" charset="0"/>
            <a:cs typeface="Times New Roman" pitchFamily="18" charset="0"/>
          </a:endParaRPr>
        </a:p>
      </dsp:txBody>
      <dsp:txXfrm>
        <a:off x="3785846" y="628315"/>
        <a:ext cx="433788" cy="433141"/>
      </dsp:txXfrm>
    </dsp:sp>
    <dsp:sp modelId="{2903B0EF-7F4F-4508-A7D1-0E4120BE56A2}">
      <dsp:nvSpPr>
        <dsp:cNvPr id="0" name=""/>
        <dsp:cNvSpPr/>
      </dsp:nvSpPr>
      <dsp:spPr>
        <a:xfrm>
          <a:off x="4662762" y="191098"/>
          <a:ext cx="4069351" cy="1273985"/>
        </a:xfrm>
        <a:prstGeom prst="roundRect">
          <a:avLst>
            <a:gd name="adj" fmla="val 10000"/>
          </a:avLst>
        </a:prstGeom>
        <a:gradFill flip="none" rotWithShape="1">
          <a:gsLst>
            <a:gs pos="82000">
              <a:schemeClr val="tx2">
                <a:lumMod val="60000"/>
                <a:lumOff val="40000"/>
              </a:schemeClr>
            </a:gs>
            <a:gs pos="100000">
              <a:srgbClr val="D4DEFF"/>
            </a:gs>
            <a:gs pos="100000">
              <a:srgbClr val="D4DEFF"/>
            </a:gs>
            <a:gs pos="100000">
              <a:srgbClr val="96AB94"/>
            </a:gs>
          </a:gsLst>
          <a:lin ang="2700000" scaled="1"/>
          <a:tileRect/>
        </a:gra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itchFamily="18" charset="0"/>
              <a:ea typeface="Segoe UI" panose="020B0502040204020203" pitchFamily="34" charset="0"/>
              <a:cs typeface="Times New Roman" pitchFamily="18" charset="0"/>
            </a:rPr>
            <a:t>Уполномоченный государственный орган соответствующей сферы деятельности для АО «НК «ҚТЖ», включая дочерние зависимые организации</a:t>
          </a:r>
          <a:endParaRPr lang="ru-RU" sz="16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4700076" y="228412"/>
        <a:ext cx="3994723" cy="119935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8C7EA0-CD1B-4EEE-ACA9-B7EEF32C1B8B}">
      <dsp:nvSpPr>
        <dsp:cNvPr id="0" name=""/>
        <dsp:cNvSpPr/>
      </dsp:nvSpPr>
      <dsp:spPr>
        <a:xfrm>
          <a:off x="0" y="225033"/>
          <a:ext cx="3493546" cy="1285843"/>
        </a:xfrm>
        <a:prstGeom prst="roundRect">
          <a:avLst>
            <a:gd name="adj" fmla="val 10000"/>
          </a:avLst>
        </a:prstGeom>
        <a:gradFill rotWithShape="0">
          <a:gsLst>
            <a:gs pos="28000">
              <a:schemeClr val="accent2">
                <a:hueOff val="0"/>
                <a:satOff val="0"/>
                <a:lumOff val="0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latin typeface="Times New Roman" pitchFamily="18" charset="0"/>
              <a:cs typeface="Times New Roman" pitchFamily="18" charset="0"/>
            </a:rPr>
            <a:t>Министерство труда и социальной защиты населения Республики Казахстан</a:t>
          </a:r>
          <a:endParaRPr lang="ru-RU" sz="22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7661" y="262694"/>
        <a:ext cx="3418224" cy="1210521"/>
      </dsp:txXfrm>
    </dsp:sp>
    <dsp:sp modelId="{D720F6F5-9A0D-4E76-BC8E-104D88D24F0D}">
      <dsp:nvSpPr>
        <dsp:cNvPr id="0" name=""/>
        <dsp:cNvSpPr/>
      </dsp:nvSpPr>
      <dsp:spPr>
        <a:xfrm rot="21572319">
          <a:off x="3785840" y="488089"/>
          <a:ext cx="619705" cy="72190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28000">
              <a:schemeClr val="accent2">
                <a:hueOff val="0"/>
                <a:satOff val="0"/>
                <a:lumOff val="0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b="1" kern="1200">
            <a:latin typeface="Times New Roman" pitchFamily="18" charset="0"/>
            <a:cs typeface="Times New Roman" pitchFamily="18" charset="0"/>
          </a:endParaRPr>
        </a:p>
      </dsp:txBody>
      <dsp:txXfrm>
        <a:off x="3785843" y="633218"/>
        <a:ext cx="433794" cy="433141"/>
      </dsp:txXfrm>
    </dsp:sp>
    <dsp:sp modelId="{2903B0EF-7F4F-4508-A7D1-0E4120BE56A2}">
      <dsp:nvSpPr>
        <dsp:cNvPr id="0" name=""/>
        <dsp:cNvSpPr/>
      </dsp:nvSpPr>
      <dsp:spPr>
        <a:xfrm>
          <a:off x="4662762" y="191098"/>
          <a:ext cx="4069351" cy="1273985"/>
        </a:xfrm>
        <a:prstGeom prst="roundRect">
          <a:avLst>
            <a:gd name="adj" fmla="val 10000"/>
          </a:avLst>
        </a:prstGeom>
        <a:gradFill rotWithShape="0">
          <a:gsLst>
            <a:gs pos="28000">
              <a:schemeClr val="accent2">
                <a:hueOff val="-6555403"/>
                <a:satOff val="-7776"/>
                <a:lumOff val="-4117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2">
                <a:hueOff val="-6555403"/>
                <a:satOff val="-7776"/>
                <a:lumOff val="-4117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Уполномоченный государственный орган по труду для всех сфер деятельности</a:t>
          </a:r>
          <a:endParaRPr lang="ru-RU" sz="16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4700076" y="228412"/>
        <a:ext cx="3994723" cy="119935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346669-3118-4FE5-B6B3-BA07E52E0E4A}">
      <dsp:nvSpPr>
        <dsp:cNvPr id="0" name=""/>
        <dsp:cNvSpPr/>
      </dsp:nvSpPr>
      <dsp:spPr>
        <a:xfrm>
          <a:off x="4350483" y="1458474"/>
          <a:ext cx="3279501" cy="7000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43885"/>
              </a:lnTo>
              <a:lnTo>
                <a:pt x="3279501" y="543885"/>
              </a:lnTo>
              <a:lnTo>
                <a:pt x="3279501" y="700019"/>
              </a:lnTo>
            </a:path>
          </a:pathLst>
        </a:custGeom>
        <a:noFill/>
        <a:ln w="15875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3074140-E1E3-4570-B3AD-F7CEEC4AC993}">
      <dsp:nvSpPr>
        <dsp:cNvPr id="0" name=""/>
        <dsp:cNvSpPr/>
      </dsp:nvSpPr>
      <dsp:spPr>
        <a:xfrm>
          <a:off x="4350483" y="1458474"/>
          <a:ext cx="1066589" cy="7000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43885"/>
              </a:lnTo>
              <a:lnTo>
                <a:pt x="1066589" y="543885"/>
              </a:lnTo>
              <a:lnTo>
                <a:pt x="1066589" y="700019"/>
              </a:lnTo>
            </a:path>
          </a:pathLst>
        </a:custGeom>
        <a:noFill/>
        <a:ln w="15875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402EC2D-6D61-4B98-94C8-DBA63890BCA7}">
      <dsp:nvSpPr>
        <dsp:cNvPr id="0" name=""/>
        <dsp:cNvSpPr/>
      </dsp:nvSpPr>
      <dsp:spPr>
        <a:xfrm>
          <a:off x="3154653" y="1458474"/>
          <a:ext cx="1195830" cy="700019"/>
        </a:xfrm>
        <a:custGeom>
          <a:avLst/>
          <a:gdLst/>
          <a:ahLst/>
          <a:cxnLst/>
          <a:rect l="0" t="0" r="0" b="0"/>
          <a:pathLst>
            <a:path>
              <a:moveTo>
                <a:pt x="1195830" y="0"/>
              </a:moveTo>
              <a:lnTo>
                <a:pt x="1195830" y="543885"/>
              </a:lnTo>
              <a:lnTo>
                <a:pt x="0" y="543885"/>
              </a:lnTo>
              <a:lnTo>
                <a:pt x="0" y="700019"/>
              </a:lnTo>
            </a:path>
          </a:pathLst>
        </a:custGeom>
        <a:noFill/>
        <a:ln w="15875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CC3BAD2-D68E-4BBC-B244-851F97B824A7}">
      <dsp:nvSpPr>
        <dsp:cNvPr id="0" name=""/>
        <dsp:cNvSpPr/>
      </dsp:nvSpPr>
      <dsp:spPr>
        <a:xfrm>
          <a:off x="956856" y="1458474"/>
          <a:ext cx="3393627" cy="700019"/>
        </a:xfrm>
        <a:custGeom>
          <a:avLst/>
          <a:gdLst/>
          <a:ahLst/>
          <a:cxnLst/>
          <a:rect l="0" t="0" r="0" b="0"/>
          <a:pathLst>
            <a:path>
              <a:moveTo>
                <a:pt x="3393627" y="0"/>
              </a:moveTo>
              <a:lnTo>
                <a:pt x="3393627" y="543885"/>
              </a:lnTo>
              <a:lnTo>
                <a:pt x="0" y="543885"/>
              </a:lnTo>
              <a:lnTo>
                <a:pt x="0" y="700019"/>
              </a:lnTo>
            </a:path>
          </a:pathLst>
        </a:custGeom>
        <a:noFill/>
        <a:ln w="15875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90FFB41-C14B-4E4E-8F39-B7C56574D9D6}">
      <dsp:nvSpPr>
        <dsp:cNvPr id="0" name=""/>
        <dsp:cNvSpPr/>
      </dsp:nvSpPr>
      <dsp:spPr>
        <a:xfrm>
          <a:off x="2719770" y="714983"/>
          <a:ext cx="3261427" cy="743490"/>
        </a:xfrm>
        <a:prstGeom prst="rect">
          <a:avLst/>
        </a:prstGeom>
        <a:solidFill>
          <a:schemeClr val="bg2">
            <a:lumMod val="90000"/>
          </a:schemeClr>
        </a:solidFill>
        <a:ln w="1587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НОРМИРОВАНИЕ ТРУДА НОРМЫ ТРУДА</a:t>
          </a:r>
          <a:endParaRPr lang="ru-RU" sz="18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719770" y="714983"/>
        <a:ext cx="3261427" cy="743490"/>
      </dsp:txXfrm>
    </dsp:sp>
    <dsp:sp modelId="{DFA4015A-49A1-4799-BE7C-60C761058EAC}">
      <dsp:nvSpPr>
        <dsp:cNvPr id="0" name=""/>
        <dsp:cNvSpPr/>
      </dsp:nvSpPr>
      <dsp:spPr>
        <a:xfrm>
          <a:off x="1396" y="2158493"/>
          <a:ext cx="1910920" cy="123189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Предельный уровень тарифов на оказываемые регулируемые услуги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396" y="2158493"/>
        <a:ext cx="1910920" cy="1231890"/>
      </dsp:txXfrm>
    </dsp:sp>
    <dsp:sp modelId="{4327CAA1-1A18-4710-BF3F-181364383B6B}">
      <dsp:nvSpPr>
        <dsp:cNvPr id="0" name=""/>
        <dsp:cNvSpPr/>
      </dsp:nvSpPr>
      <dsp:spPr>
        <a:xfrm>
          <a:off x="2127527" y="2158493"/>
          <a:ext cx="2054250" cy="123189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Бюджет расходов</a:t>
          </a:r>
        </a:p>
        <a:p>
          <a:pPr lvl="0" algn="ctr" defTabSz="6223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(план по труду)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127527" y="2158493"/>
        <a:ext cx="2054250" cy="1231890"/>
      </dsp:txXfrm>
    </dsp:sp>
    <dsp:sp modelId="{39E5AE05-0422-4CF8-B58C-656CEA9E2AD1}">
      <dsp:nvSpPr>
        <dsp:cNvPr id="0" name=""/>
        <dsp:cNvSpPr/>
      </dsp:nvSpPr>
      <dsp:spPr>
        <a:xfrm>
          <a:off x="4465524" y="2158493"/>
          <a:ext cx="1903098" cy="122838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Штатные расписания</a:t>
          </a:r>
          <a:endParaRPr lang="ru-RU" sz="1400" kern="1200" dirty="0"/>
        </a:p>
      </dsp:txBody>
      <dsp:txXfrm>
        <a:off x="4465524" y="2158493"/>
        <a:ext cx="1903098" cy="1228388"/>
      </dsp:txXfrm>
    </dsp:sp>
    <dsp:sp modelId="{A56FF7C8-FD1F-4B0E-8049-651303CA60B3}">
      <dsp:nvSpPr>
        <dsp:cNvPr id="0" name=""/>
        <dsp:cNvSpPr/>
      </dsp:nvSpPr>
      <dsp:spPr>
        <a:xfrm>
          <a:off x="6689662" y="2158493"/>
          <a:ext cx="1880645" cy="121102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Калькуляции на оказываемые</a:t>
          </a:r>
        </a:p>
        <a:p>
          <a:pPr lvl="0" algn="ctr" defTabSz="6223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прочие виды работ и услуг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6689662" y="2158493"/>
        <a:ext cx="1880645" cy="121102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ru-RU" smtClean="0"/>
              <a:t>____________________________________________________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92DD79-FACE-4AEF-A173-B11E76AFC338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374188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14763" y="9374188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1A09F8-A9F2-43F1-86A2-6C2203E0AE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433588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ru-RU" smtClean="0"/>
              <a:t>____________________________________________________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155F9E-96D8-4891-AC93-9ECCCBE2A2F3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95325" y="739775"/>
            <a:ext cx="5345113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100" y="4687888"/>
            <a:ext cx="5389563" cy="44418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4188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4763" y="9374188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9D8D43-0516-46FA-A5E5-CBB3CB9333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981025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95325" y="739775"/>
            <a:ext cx="5345113" cy="37020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67448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95325" y="739775"/>
            <a:ext cx="5345113" cy="37020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67448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95325" y="739775"/>
            <a:ext cx="5345113" cy="37020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67448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906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906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906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906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6611" y="5052546"/>
            <a:ext cx="6106761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D09AA-8D85-45FE-802A-6A201EFAFB7C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DB2EB-053A-4372-BE5F-E1FF0BB5216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85713" y="3132290"/>
            <a:ext cx="7773297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63750" y="731519"/>
            <a:ext cx="69342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D09AA-8D85-45FE-802A-6A201EFAFB7C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DB2EB-053A-4372-BE5F-E1FF0BB521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249904" y="376517"/>
            <a:ext cx="222885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601123" y="731519"/>
            <a:ext cx="5231728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D09AA-8D85-45FE-802A-6A201EFAFB7C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DB2EB-053A-4372-BE5F-E1FF0BB521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D09AA-8D85-45FE-802A-6A201EFAFB7C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DB2EB-053A-4372-BE5F-E1FF0BB5216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238250" y="731520"/>
            <a:ext cx="69342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906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906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906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906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2628" y="2172648"/>
            <a:ext cx="6463888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0975" y="4607511"/>
            <a:ext cx="6468035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D09AA-8D85-45FE-802A-6A201EFAFB7C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DB2EB-053A-4372-BE5F-E1FF0BB521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D09AA-8D85-45FE-802A-6A201EFAFB7C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DB2EB-053A-4372-BE5F-E1FF0BB5216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38249" y="731519"/>
            <a:ext cx="3625596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5032248" y="731520"/>
            <a:ext cx="3625596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8250" y="731520"/>
            <a:ext cx="3625596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2818" y="1400327"/>
            <a:ext cx="3625596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4577" y="731520"/>
            <a:ext cx="3625596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0" y="1399032"/>
            <a:ext cx="3625596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D09AA-8D85-45FE-802A-6A201EFAFB7C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DB2EB-053A-4372-BE5F-E1FF0BB5216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D09AA-8D85-45FE-802A-6A201EFAFB7C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DB2EB-053A-4372-BE5F-E1FF0BB521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D09AA-8D85-45FE-802A-6A201EFAFB7C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DB2EB-053A-4372-BE5F-E1FF0BB521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9020" y="2209801"/>
            <a:ext cx="3939092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76309" y="731520"/>
            <a:ext cx="4351842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65412" y="3497802"/>
            <a:ext cx="3671048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D09AA-8D85-45FE-802A-6A201EFAFB7C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DB2EB-053A-4372-BE5F-E1FF0BB521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906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906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906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906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48106" y="1143000"/>
            <a:ext cx="44577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1044" y="1010486"/>
            <a:ext cx="4001957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D09AA-8D85-45FE-802A-6A201EFAFB7C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DB2EB-053A-4372-BE5F-E1FF0BB5216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873" y="4464421"/>
            <a:ext cx="6915500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100000">
              <a:schemeClr val="bg2">
                <a:tint val="95000"/>
                <a:shade val="100000"/>
                <a:satMod val="130000"/>
                <a:lumMod val="130000"/>
              </a:schemeClr>
            </a:gs>
            <a:gs pos="100000">
              <a:schemeClr val="bg2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906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906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906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906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2730" y="4372168"/>
            <a:ext cx="7055220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8250" y="732260"/>
            <a:ext cx="69342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86550" y="6172201"/>
            <a:ext cx="27241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65D09AA-8D85-45FE-802A-6A201EFAFB7C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95300" y="6172201"/>
            <a:ext cx="36322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27500" y="6172201"/>
            <a:ext cx="1981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04DB2EB-053A-4372-BE5F-E1FF0BB5216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13" Type="http://schemas.microsoft.com/office/2007/relationships/diagramDrawing" Target="../diagrams/drawing3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2.xml"/><Relationship Id="rId12" Type="http://schemas.openxmlformats.org/officeDocument/2006/relationships/diagramColors" Target="../diagrams/colors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11" Type="http://schemas.openxmlformats.org/officeDocument/2006/relationships/diagramQuickStyle" Target="../diagrams/quickStyle3.xml"/><Relationship Id="rId5" Type="http://schemas.openxmlformats.org/officeDocument/2006/relationships/diagramLayout" Target="../diagrams/layout2.xml"/><Relationship Id="rId10" Type="http://schemas.openxmlformats.org/officeDocument/2006/relationships/diagramLayout" Target="../diagrams/layout3.xml"/><Relationship Id="rId4" Type="http://schemas.openxmlformats.org/officeDocument/2006/relationships/diagramData" Target="../diagrams/data2.xml"/><Relationship Id="rId9" Type="http://schemas.openxmlformats.org/officeDocument/2006/relationships/diagramData" Target="../diagrams/data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Объект 8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0000"/>
                    </a14:imgEffect>
                    <a14:imgEffect>
                      <a14:brightnessContrast bright="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489" y="908720"/>
            <a:ext cx="3383082" cy="51125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548844" y="1556792"/>
            <a:ext cx="6240693" cy="2448272"/>
          </a:xfrm>
          <a:effectLst/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Нормирование труда</a:t>
            </a:r>
            <a:br>
              <a:rPr lang="ru-RU" sz="3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  акционерном обществе «Национальная компания</a:t>
            </a:r>
            <a:br>
              <a:rPr lang="ru-RU" sz="3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kk-KZ" sz="3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Қазақстан темір жолы</a:t>
            </a:r>
            <a:r>
              <a:rPr lang="ru-RU" sz="3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»</a:t>
            </a:r>
            <a:endParaRPr lang="ru-RU" sz="36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3303" y="6237312"/>
            <a:ext cx="1999307" cy="394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1994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3303" y="6237312"/>
            <a:ext cx="1999307" cy="394874"/>
          </a:xfrm>
        </p:spPr>
      </p:pic>
      <p:sp>
        <p:nvSpPr>
          <p:cNvPr id="6" name="TextBox 5"/>
          <p:cNvSpPr txBox="1"/>
          <p:nvPr/>
        </p:nvSpPr>
        <p:spPr>
          <a:xfrm>
            <a:off x="662523" y="980728"/>
            <a:ext cx="8736971" cy="2308324"/>
          </a:xfrm>
          <a:custGeom>
            <a:avLst/>
            <a:gdLst>
              <a:gd name="connsiteX0" fmla="*/ 0 w 8064896"/>
              <a:gd name="connsiteY0" fmla="*/ 0 h 2169825"/>
              <a:gd name="connsiteX1" fmla="*/ 8064896 w 8064896"/>
              <a:gd name="connsiteY1" fmla="*/ 0 h 2169825"/>
              <a:gd name="connsiteX2" fmla="*/ 8064896 w 8064896"/>
              <a:gd name="connsiteY2" fmla="*/ 2169825 h 2169825"/>
              <a:gd name="connsiteX3" fmla="*/ 0 w 8064896"/>
              <a:gd name="connsiteY3" fmla="*/ 2169825 h 2169825"/>
              <a:gd name="connsiteX4" fmla="*/ 0 w 8064896"/>
              <a:gd name="connsiteY4" fmla="*/ 0 h 2169825"/>
              <a:gd name="connsiteX0" fmla="*/ 0 w 8064896"/>
              <a:gd name="connsiteY0" fmla="*/ 0 h 2169825"/>
              <a:gd name="connsiteX1" fmla="*/ 5037024 w 8064896"/>
              <a:gd name="connsiteY1" fmla="*/ 1207698 h 2169825"/>
              <a:gd name="connsiteX2" fmla="*/ 8064896 w 8064896"/>
              <a:gd name="connsiteY2" fmla="*/ 2169825 h 2169825"/>
              <a:gd name="connsiteX3" fmla="*/ 0 w 8064896"/>
              <a:gd name="connsiteY3" fmla="*/ 2169825 h 2169825"/>
              <a:gd name="connsiteX4" fmla="*/ 0 w 8064896"/>
              <a:gd name="connsiteY4" fmla="*/ 0 h 2169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64896" h="2169825">
                <a:moveTo>
                  <a:pt x="0" y="0"/>
                </a:moveTo>
                <a:lnTo>
                  <a:pt x="5037024" y="1207698"/>
                </a:lnTo>
                <a:lnTo>
                  <a:pt x="8064896" y="2169825"/>
                </a:lnTo>
                <a:lnTo>
                  <a:pt x="0" y="2169825"/>
                </a:lnTo>
                <a:lnTo>
                  <a:pt x="0" y="0"/>
                </a:lnTo>
                <a:close/>
              </a:path>
            </a:pathLst>
          </a:custGeom>
          <a:noFill/>
        </p:spPr>
        <p:txBody>
          <a:bodyPr wrap="square" rtlCol="0">
            <a:spAutoFit/>
          </a:bodyPr>
          <a:lstStyle/>
          <a:p>
            <a:pPr indent="44450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Нормы труда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АО «НК «ҚТЖ» применяются в рамках требований Трудового кодекса Республики Казахстан и Закона Республики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Казахстан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 естественных монополиях и регулируемых рынках», для нормативного обеспечения численности персонала при утверждений предельного уровня тарифов и тарифных смет на регулируемые услуги, формирования и корректировки плана по труду и штатных расписаний и применения при расчетах калькуляции и стоимости прочих услуг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работ.</a:t>
            </a:r>
          </a:p>
          <a:p>
            <a:pPr indent="444500"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62523" y="145470"/>
            <a:ext cx="8736971" cy="369332"/>
          </a:xfrm>
          <a:custGeom>
            <a:avLst/>
            <a:gdLst>
              <a:gd name="connsiteX0" fmla="*/ 0 w 8064896"/>
              <a:gd name="connsiteY0" fmla="*/ 0 h 2169825"/>
              <a:gd name="connsiteX1" fmla="*/ 8064896 w 8064896"/>
              <a:gd name="connsiteY1" fmla="*/ 0 h 2169825"/>
              <a:gd name="connsiteX2" fmla="*/ 8064896 w 8064896"/>
              <a:gd name="connsiteY2" fmla="*/ 2169825 h 2169825"/>
              <a:gd name="connsiteX3" fmla="*/ 0 w 8064896"/>
              <a:gd name="connsiteY3" fmla="*/ 2169825 h 2169825"/>
              <a:gd name="connsiteX4" fmla="*/ 0 w 8064896"/>
              <a:gd name="connsiteY4" fmla="*/ 0 h 2169825"/>
              <a:gd name="connsiteX0" fmla="*/ 0 w 8064896"/>
              <a:gd name="connsiteY0" fmla="*/ 0 h 2169825"/>
              <a:gd name="connsiteX1" fmla="*/ 5037024 w 8064896"/>
              <a:gd name="connsiteY1" fmla="*/ 1207698 h 2169825"/>
              <a:gd name="connsiteX2" fmla="*/ 8064896 w 8064896"/>
              <a:gd name="connsiteY2" fmla="*/ 2169825 h 2169825"/>
              <a:gd name="connsiteX3" fmla="*/ 0 w 8064896"/>
              <a:gd name="connsiteY3" fmla="*/ 2169825 h 2169825"/>
              <a:gd name="connsiteX4" fmla="*/ 0 w 8064896"/>
              <a:gd name="connsiteY4" fmla="*/ 0 h 2169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64896" h="2169825">
                <a:moveTo>
                  <a:pt x="0" y="0"/>
                </a:moveTo>
                <a:lnTo>
                  <a:pt x="5037024" y="1207698"/>
                </a:lnTo>
                <a:lnTo>
                  <a:pt x="8064896" y="2169825"/>
                </a:lnTo>
                <a:lnTo>
                  <a:pt x="0" y="2169825"/>
                </a:lnTo>
                <a:lnTo>
                  <a:pt x="0" y="0"/>
                </a:lnTo>
                <a:close/>
              </a:path>
            </a:pathLst>
          </a:cu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ea typeface="Segoe UI" panose="020B0502040204020203" pitchFamily="34" charset="0"/>
                <a:cs typeface="Times New Roman" pitchFamily="18" charset="0"/>
              </a:rPr>
              <a:t>НОРМИРОВАНИЕ ТРУДА В АО «НК «</a:t>
            </a:r>
            <a:r>
              <a:rPr lang="kk-KZ" dirty="0" smtClean="0">
                <a:latin typeface="Times New Roman" pitchFamily="18" charset="0"/>
                <a:ea typeface="Segoe UI" panose="020B0502040204020203" pitchFamily="34" charset="0"/>
                <a:cs typeface="Times New Roman" pitchFamily="18" charset="0"/>
              </a:rPr>
              <a:t>ҚТЖ</a:t>
            </a:r>
            <a:r>
              <a:rPr lang="ru-RU" dirty="0" smtClean="0">
                <a:latin typeface="Times New Roman" pitchFamily="18" charset="0"/>
                <a:ea typeface="Segoe UI" panose="020B0502040204020203" pitchFamily="34" charset="0"/>
                <a:cs typeface="Times New Roman" pitchFamily="18" charset="0"/>
              </a:rPr>
              <a:t>»</a:t>
            </a:r>
            <a:endParaRPr lang="ru-RU" dirty="0">
              <a:latin typeface="Times New Roman" pitchFamily="18" charset="0"/>
              <a:ea typeface="Segoe UI" panose="020B0502040204020203" pitchFamily="34" charset="0"/>
              <a:cs typeface="Times New Roman" pitchFamily="18" charset="0"/>
            </a:endParaRPr>
          </a:p>
        </p:txBody>
      </p:sp>
      <p:cxnSp>
        <p:nvCxnSpPr>
          <p:cNvPr id="8" name="Прямая соединительная линия 7"/>
          <p:cNvCxnSpPr>
            <a:stCxn id="7" idx="3"/>
            <a:endCxn id="7" idx="2"/>
          </p:cNvCxnSpPr>
          <p:nvPr/>
        </p:nvCxnSpPr>
        <p:spPr>
          <a:xfrm>
            <a:off x="662523" y="514802"/>
            <a:ext cx="8736971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6375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3303" y="6237312"/>
            <a:ext cx="1999307" cy="394874"/>
          </a:xfrm>
        </p:spPr>
      </p:pic>
      <p:sp>
        <p:nvSpPr>
          <p:cNvPr id="7" name="TextBox 6"/>
          <p:cNvSpPr txBox="1"/>
          <p:nvPr/>
        </p:nvSpPr>
        <p:spPr>
          <a:xfrm>
            <a:off x="662523" y="145470"/>
            <a:ext cx="8736971" cy="369332"/>
          </a:xfrm>
          <a:custGeom>
            <a:avLst/>
            <a:gdLst>
              <a:gd name="connsiteX0" fmla="*/ 0 w 8064896"/>
              <a:gd name="connsiteY0" fmla="*/ 0 h 2169825"/>
              <a:gd name="connsiteX1" fmla="*/ 8064896 w 8064896"/>
              <a:gd name="connsiteY1" fmla="*/ 0 h 2169825"/>
              <a:gd name="connsiteX2" fmla="*/ 8064896 w 8064896"/>
              <a:gd name="connsiteY2" fmla="*/ 2169825 h 2169825"/>
              <a:gd name="connsiteX3" fmla="*/ 0 w 8064896"/>
              <a:gd name="connsiteY3" fmla="*/ 2169825 h 2169825"/>
              <a:gd name="connsiteX4" fmla="*/ 0 w 8064896"/>
              <a:gd name="connsiteY4" fmla="*/ 0 h 2169825"/>
              <a:gd name="connsiteX0" fmla="*/ 0 w 8064896"/>
              <a:gd name="connsiteY0" fmla="*/ 0 h 2169825"/>
              <a:gd name="connsiteX1" fmla="*/ 5037024 w 8064896"/>
              <a:gd name="connsiteY1" fmla="*/ 1207698 h 2169825"/>
              <a:gd name="connsiteX2" fmla="*/ 8064896 w 8064896"/>
              <a:gd name="connsiteY2" fmla="*/ 2169825 h 2169825"/>
              <a:gd name="connsiteX3" fmla="*/ 0 w 8064896"/>
              <a:gd name="connsiteY3" fmla="*/ 2169825 h 2169825"/>
              <a:gd name="connsiteX4" fmla="*/ 0 w 8064896"/>
              <a:gd name="connsiteY4" fmla="*/ 0 h 2169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64896" h="2169825">
                <a:moveTo>
                  <a:pt x="0" y="0"/>
                </a:moveTo>
                <a:lnTo>
                  <a:pt x="5037024" y="1207698"/>
                </a:lnTo>
                <a:lnTo>
                  <a:pt x="8064896" y="2169825"/>
                </a:lnTo>
                <a:lnTo>
                  <a:pt x="0" y="2169825"/>
                </a:lnTo>
                <a:lnTo>
                  <a:pt x="0" y="0"/>
                </a:lnTo>
                <a:close/>
              </a:path>
            </a:pathLst>
          </a:cu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ea typeface="Segoe UI" panose="020B0502040204020203" pitchFamily="34" charset="0"/>
                <a:cs typeface="Times New Roman" pitchFamily="18" charset="0"/>
              </a:rPr>
              <a:t>НОРМИРОВАНИЕ ТРУДА В АО «НК «</a:t>
            </a:r>
            <a:r>
              <a:rPr lang="kk-KZ" dirty="0" smtClean="0">
                <a:latin typeface="Times New Roman" pitchFamily="18" charset="0"/>
                <a:ea typeface="Segoe UI" panose="020B0502040204020203" pitchFamily="34" charset="0"/>
                <a:cs typeface="Times New Roman" pitchFamily="18" charset="0"/>
              </a:rPr>
              <a:t>ҚТЖ</a:t>
            </a:r>
            <a:r>
              <a:rPr lang="ru-RU" dirty="0" smtClean="0">
                <a:latin typeface="Times New Roman" pitchFamily="18" charset="0"/>
                <a:ea typeface="Segoe UI" panose="020B0502040204020203" pitchFamily="34" charset="0"/>
                <a:cs typeface="Times New Roman" pitchFamily="18" charset="0"/>
              </a:rPr>
              <a:t>»</a:t>
            </a:r>
            <a:endParaRPr lang="ru-RU" dirty="0">
              <a:latin typeface="Times New Roman" pitchFamily="18" charset="0"/>
              <a:ea typeface="Segoe UI" panose="020B0502040204020203" pitchFamily="34" charset="0"/>
              <a:cs typeface="Times New Roman" pitchFamily="18" charset="0"/>
            </a:endParaRPr>
          </a:p>
        </p:txBody>
      </p:sp>
      <p:cxnSp>
        <p:nvCxnSpPr>
          <p:cNvPr id="8" name="Прямая соединительная линия 7"/>
          <p:cNvCxnSpPr>
            <a:stCxn id="7" idx="3"/>
            <a:endCxn id="7" idx="2"/>
          </p:cNvCxnSpPr>
          <p:nvPr/>
        </p:nvCxnSpPr>
        <p:spPr>
          <a:xfrm>
            <a:off x="662523" y="514802"/>
            <a:ext cx="8736971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2141294"/>
              </p:ext>
            </p:extLst>
          </p:nvPr>
        </p:nvGraphicFramePr>
        <p:xfrm>
          <a:off x="776536" y="908720"/>
          <a:ext cx="8700968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662523" y="807095"/>
            <a:ext cx="873697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4500"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Применение норм труда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2663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3303" y="6237312"/>
            <a:ext cx="1999307" cy="394874"/>
          </a:xfrm>
        </p:spPr>
      </p:pic>
      <p:sp>
        <p:nvSpPr>
          <p:cNvPr id="6" name="TextBox 5"/>
          <p:cNvSpPr txBox="1"/>
          <p:nvPr/>
        </p:nvSpPr>
        <p:spPr>
          <a:xfrm>
            <a:off x="662523" y="1628800"/>
            <a:ext cx="8736971" cy="923330"/>
          </a:xfrm>
          <a:custGeom>
            <a:avLst/>
            <a:gdLst>
              <a:gd name="connsiteX0" fmla="*/ 0 w 8064896"/>
              <a:gd name="connsiteY0" fmla="*/ 0 h 2169825"/>
              <a:gd name="connsiteX1" fmla="*/ 8064896 w 8064896"/>
              <a:gd name="connsiteY1" fmla="*/ 0 h 2169825"/>
              <a:gd name="connsiteX2" fmla="*/ 8064896 w 8064896"/>
              <a:gd name="connsiteY2" fmla="*/ 2169825 h 2169825"/>
              <a:gd name="connsiteX3" fmla="*/ 0 w 8064896"/>
              <a:gd name="connsiteY3" fmla="*/ 2169825 h 2169825"/>
              <a:gd name="connsiteX4" fmla="*/ 0 w 8064896"/>
              <a:gd name="connsiteY4" fmla="*/ 0 h 2169825"/>
              <a:gd name="connsiteX0" fmla="*/ 0 w 8064896"/>
              <a:gd name="connsiteY0" fmla="*/ 0 h 2169825"/>
              <a:gd name="connsiteX1" fmla="*/ 5037024 w 8064896"/>
              <a:gd name="connsiteY1" fmla="*/ 1207698 h 2169825"/>
              <a:gd name="connsiteX2" fmla="*/ 8064896 w 8064896"/>
              <a:gd name="connsiteY2" fmla="*/ 2169825 h 2169825"/>
              <a:gd name="connsiteX3" fmla="*/ 0 w 8064896"/>
              <a:gd name="connsiteY3" fmla="*/ 2169825 h 2169825"/>
              <a:gd name="connsiteX4" fmla="*/ 0 w 8064896"/>
              <a:gd name="connsiteY4" fmla="*/ 0 h 2169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64896" h="2169825">
                <a:moveTo>
                  <a:pt x="0" y="0"/>
                </a:moveTo>
                <a:lnTo>
                  <a:pt x="5037024" y="1207698"/>
                </a:lnTo>
                <a:lnTo>
                  <a:pt x="8064896" y="2169825"/>
                </a:lnTo>
                <a:lnTo>
                  <a:pt x="0" y="2169825"/>
                </a:lnTo>
                <a:lnTo>
                  <a:pt x="0" y="0"/>
                </a:lnTo>
                <a:close/>
              </a:path>
            </a:pathLst>
          </a:custGeom>
          <a:noFill/>
        </p:spPr>
        <p:txBody>
          <a:bodyPr wrap="square" rtlCol="0">
            <a:spAutoFit/>
          </a:bodyPr>
          <a:lstStyle/>
          <a:p>
            <a:pPr indent="444500"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АО «НК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«ҚТЖ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» оказывает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отнесенные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согласно статьи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 Закона Республики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Казахстан «О естественных монополиях и регулируемых рынках» к сфере естественных монополий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регулируемые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услуги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62523" y="145470"/>
            <a:ext cx="8736971" cy="369332"/>
          </a:xfrm>
          <a:custGeom>
            <a:avLst/>
            <a:gdLst>
              <a:gd name="connsiteX0" fmla="*/ 0 w 8064896"/>
              <a:gd name="connsiteY0" fmla="*/ 0 h 2169825"/>
              <a:gd name="connsiteX1" fmla="*/ 8064896 w 8064896"/>
              <a:gd name="connsiteY1" fmla="*/ 0 h 2169825"/>
              <a:gd name="connsiteX2" fmla="*/ 8064896 w 8064896"/>
              <a:gd name="connsiteY2" fmla="*/ 2169825 h 2169825"/>
              <a:gd name="connsiteX3" fmla="*/ 0 w 8064896"/>
              <a:gd name="connsiteY3" fmla="*/ 2169825 h 2169825"/>
              <a:gd name="connsiteX4" fmla="*/ 0 w 8064896"/>
              <a:gd name="connsiteY4" fmla="*/ 0 h 2169825"/>
              <a:gd name="connsiteX0" fmla="*/ 0 w 8064896"/>
              <a:gd name="connsiteY0" fmla="*/ 0 h 2169825"/>
              <a:gd name="connsiteX1" fmla="*/ 5037024 w 8064896"/>
              <a:gd name="connsiteY1" fmla="*/ 1207698 h 2169825"/>
              <a:gd name="connsiteX2" fmla="*/ 8064896 w 8064896"/>
              <a:gd name="connsiteY2" fmla="*/ 2169825 h 2169825"/>
              <a:gd name="connsiteX3" fmla="*/ 0 w 8064896"/>
              <a:gd name="connsiteY3" fmla="*/ 2169825 h 2169825"/>
              <a:gd name="connsiteX4" fmla="*/ 0 w 8064896"/>
              <a:gd name="connsiteY4" fmla="*/ 0 h 2169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64896" h="2169825">
                <a:moveTo>
                  <a:pt x="0" y="0"/>
                </a:moveTo>
                <a:lnTo>
                  <a:pt x="5037024" y="1207698"/>
                </a:lnTo>
                <a:lnTo>
                  <a:pt x="8064896" y="2169825"/>
                </a:lnTo>
                <a:lnTo>
                  <a:pt x="0" y="2169825"/>
                </a:lnTo>
                <a:lnTo>
                  <a:pt x="0" y="0"/>
                </a:lnTo>
                <a:close/>
              </a:path>
            </a:pathLst>
          </a:cu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ea typeface="Segoe UI" panose="020B0502040204020203" pitchFamily="34" charset="0"/>
                <a:cs typeface="Times New Roman" pitchFamily="18" charset="0"/>
              </a:rPr>
              <a:t>НОРМИРОВАНИЕ ТРУДА В АО «НК «</a:t>
            </a:r>
            <a:r>
              <a:rPr lang="kk-KZ" dirty="0" smtClean="0">
                <a:latin typeface="Times New Roman" pitchFamily="18" charset="0"/>
                <a:ea typeface="Segoe UI" panose="020B0502040204020203" pitchFamily="34" charset="0"/>
                <a:cs typeface="Times New Roman" pitchFamily="18" charset="0"/>
              </a:rPr>
              <a:t>ҚТЖ</a:t>
            </a:r>
            <a:r>
              <a:rPr lang="ru-RU" dirty="0" smtClean="0">
                <a:latin typeface="Times New Roman" pitchFamily="18" charset="0"/>
                <a:ea typeface="Segoe UI" panose="020B0502040204020203" pitchFamily="34" charset="0"/>
                <a:cs typeface="Times New Roman" pitchFamily="18" charset="0"/>
              </a:rPr>
              <a:t>»</a:t>
            </a:r>
            <a:endParaRPr lang="ru-RU" dirty="0">
              <a:latin typeface="Times New Roman" pitchFamily="18" charset="0"/>
              <a:ea typeface="Segoe UI" panose="020B0502040204020203" pitchFamily="34" charset="0"/>
              <a:cs typeface="Times New Roman" pitchFamily="18" charset="0"/>
            </a:endParaRPr>
          </a:p>
        </p:txBody>
      </p:sp>
      <p:cxnSp>
        <p:nvCxnSpPr>
          <p:cNvPr id="8" name="Прямая соединительная линия 7"/>
          <p:cNvCxnSpPr>
            <a:stCxn id="7" idx="3"/>
            <a:endCxn id="7" idx="2"/>
          </p:cNvCxnSpPr>
          <p:nvPr/>
        </p:nvCxnSpPr>
        <p:spPr>
          <a:xfrm>
            <a:off x="662523" y="514802"/>
            <a:ext cx="8736971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1286593" y="764704"/>
            <a:ext cx="7566841" cy="72008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ЗАКОН РЕСПУБЛИКИ КАЗАХСТАН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 ЕСТЕСТВЕННЫХ МОНОПОЛИЯХ И РЕГУЛИРУЕМЫХ РЫНКАХ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62523" y="4149081"/>
            <a:ext cx="8736971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7675" algn="just"/>
            <a:r>
              <a:rPr lang="ru-RU" dirty="0">
                <a:latin typeface="Times New Roman"/>
                <a:ea typeface="Calibri"/>
              </a:rPr>
              <a:t>В соответствии с Правилами утверждения предельного уровня тарифов (цен, ставок сборов) и тарифных смет на регулируемые услуги (товары, работы) субъектов естественных монополий, </a:t>
            </a:r>
            <a:r>
              <a:rPr lang="ru-RU" dirty="0" smtClean="0">
                <a:latin typeface="Times New Roman"/>
                <a:ea typeface="Calibri"/>
              </a:rPr>
              <a:t>утвержденными приказом </a:t>
            </a:r>
            <a:r>
              <a:rPr lang="ru-RU" dirty="0">
                <a:latin typeface="Times New Roman"/>
                <a:ea typeface="Calibri"/>
              </a:rPr>
              <a:t>Председателя Агентства Республики Казахстан по регулированию естественных монополий от 17 июля 2013 года № </a:t>
            </a:r>
            <a:r>
              <a:rPr lang="ru-RU" dirty="0" smtClean="0">
                <a:latin typeface="Times New Roman"/>
                <a:ea typeface="Calibri"/>
              </a:rPr>
              <a:t>213-ОД, </a:t>
            </a:r>
            <a:r>
              <a:rPr lang="ru-RU" dirty="0">
                <a:latin typeface="Times New Roman"/>
                <a:ea typeface="Calibri"/>
              </a:rPr>
              <a:t>к заявке на утверждение предельного уровня тарифов (цен, ставок сборов) прилагаются материалы, нормативной численности персонала и соответствующие нормативы</a:t>
            </a:r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449159" y="2629410"/>
            <a:ext cx="7404275" cy="360040"/>
          </a:xfrm>
          <a:prstGeom prst="roundRect">
            <a:avLst/>
          </a:prstGeom>
          <a:pattFill prst="dashHorz">
            <a:fgClr>
              <a:schemeClr val="bg2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МАГИСТРАЛЬНОЙ ЖЕЛЕЗНОДОРОЖНОЙ СЕТИ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449160" y="3140968"/>
            <a:ext cx="7404274" cy="360040"/>
          </a:xfrm>
          <a:prstGeom prst="roundRect">
            <a:avLst/>
          </a:prstGeom>
          <a:pattFill prst="dashHorz">
            <a:fgClr>
              <a:schemeClr val="bg2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ПЕРЕДАЧЕ И РАСПРЕДЕЛЕНИЮ ЭЛЕКТРОЭНЕРГИИ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449159" y="3645024"/>
            <a:ext cx="7404275" cy="360040"/>
          </a:xfrm>
          <a:prstGeom prst="roundRect">
            <a:avLst/>
          </a:prstGeom>
          <a:pattFill prst="dashHorz">
            <a:fgClr>
              <a:schemeClr val="bg2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ПОДЪЕЗДНЫХ ПУТЕЙ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2092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Группа 8"/>
          <p:cNvGrpSpPr/>
          <p:nvPr/>
        </p:nvGrpSpPr>
        <p:grpSpPr>
          <a:xfrm>
            <a:off x="799710" y="260648"/>
            <a:ext cx="8231130" cy="1984288"/>
            <a:chOff x="738194" y="260648"/>
            <a:chExt cx="7597966" cy="1984288"/>
          </a:xfrm>
        </p:grpSpPr>
        <p:pic>
          <p:nvPicPr>
            <p:cNvPr id="2050" name="Picture 2" descr="C:\Users\Bazarbaev_E\Desktop\photo_28656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8194" y="260648"/>
              <a:ext cx="3565518" cy="19842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Прямоугольник 6"/>
            <p:cNvSpPr/>
            <p:nvPr/>
          </p:nvSpPr>
          <p:spPr>
            <a:xfrm>
              <a:off x="4626625" y="1556792"/>
              <a:ext cx="3709535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b="1" dirty="0" smtClean="0"/>
                <a:t>Более 19 тысяч километров путей</a:t>
              </a:r>
              <a:endParaRPr lang="ru-RU" b="1" dirty="0"/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721701" y="2244936"/>
            <a:ext cx="8457931" cy="2120168"/>
            <a:chOff x="666185" y="2244936"/>
            <a:chExt cx="7807321" cy="2120168"/>
          </a:xfrm>
        </p:grpSpPr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39453" y="2244936"/>
              <a:ext cx="3734053" cy="21201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0" name="Прямоугольник 9"/>
            <p:cNvSpPr/>
            <p:nvPr/>
          </p:nvSpPr>
          <p:spPr>
            <a:xfrm>
              <a:off x="666185" y="3501008"/>
              <a:ext cx="3709535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b="1" dirty="0" smtClean="0"/>
                <a:t>Более 900 станций и разъездов</a:t>
              </a:r>
              <a:endParaRPr lang="ru-RU" b="1" dirty="0"/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799710" y="4365104"/>
            <a:ext cx="8833810" cy="2143124"/>
            <a:chOff x="738194" y="4365104"/>
            <a:chExt cx="8154286" cy="2143124"/>
          </a:xfrm>
        </p:grpSpPr>
        <p:sp>
          <p:nvSpPr>
            <p:cNvPr id="8" name="Прямоугольник 7"/>
            <p:cNvSpPr/>
            <p:nvPr/>
          </p:nvSpPr>
          <p:spPr>
            <a:xfrm>
              <a:off x="4320480" y="5661248"/>
              <a:ext cx="4572000" cy="64633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ru-RU" b="1" dirty="0" smtClean="0"/>
                <a:t>Обеспечение занятости более 120 </a:t>
              </a:r>
              <a:r>
                <a:rPr lang="ru-RU" b="1" dirty="0"/>
                <a:t>тысяч </a:t>
              </a:r>
              <a:r>
                <a:rPr lang="ru-RU" b="1" dirty="0" smtClean="0"/>
                <a:t>человек</a:t>
              </a:r>
              <a:endParaRPr lang="ru-RU" b="1" dirty="0"/>
            </a:p>
          </p:txBody>
        </p:sp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8194" y="4365104"/>
              <a:ext cx="3384375" cy="21431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320723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5" name="Прямая со стрелкой 54"/>
          <p:cNvCxnSpPr/>
          <p:nvPr/>
        </p:nvCxnSpPr>
        <p:spPr>
          <a:xfrm>
            <a:off x="3440832" y="2780928"/>
            <a:ext cx="576064" cy="369013"/>
          </a:xfrm>
          <a:prstGeom prst="straightConnector1">
            <a:avLst/>
          </a:prstGeom>
          <a:ln w="73025">
            <a:solidFill>
              <a:schemeClr val="accent2">
                <a:lumMod val="75000"/>
              </a:schemeClr>
            </a:solidFill>
            <a:round/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62" name="Прямая со стрелкой 61"/>
          <p:cNvCxnSpPr/>
          <p:nvPr/>
        </p:nvCxnSpPr>
        <p:spPr>
          <a:xfrm flipV="1">
            <a:off x="3495836" y="3653997"/>
            <a:ext cx="521060" cy="423075"/>
          </a:xfrm>
          <a:prstGeom prst="straightConnector1">
            <a:avLst/>
          </a:prstGeom>
          <a:ln w="73025">
            <a:solidFill>
              <a:schemeClr val="accent2">
                <a:lumMod val="75000"/>
              </a:schemeClr>
            </a:solidFill>
            <a:round/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64" name="Прямая со стрелкой 63"/>
          <p:cNvCxnSpPr/>
          <p:nvPr/>
        </p:nvCxnSpPr>
        <p:spPr>
          <a:xfrm flipH="1" flipV="1">
            <a:off x="5906108" y="3656034"/>
            <a:ext cx="559060" cy="421038"/>
          </a:xfrm>
          <a:prstGeom prst="straightConnector1">
            <a:avLst/>
          </a:prstGeom>
          <a:ln w="73025">
            <a:solidFill>
              <a:schemeClr val="accent2">
                <a:lumMod val="75000"/>
              </a:schemeClr>
            </a:solidFill>
            <a:round/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67" name="Прямая со стрелкой 66"/>
          <p:cNvCxnSpPr/>
          <p:nvPr/>
        </p:nvCxnSpPr>
        <p:spPr>
          <a:xfrm flipH="1">
            <a:off x="5906109" y="2780928"/>
            <a:ext cx="487051" cy="369013"/>
          </a:xfrm>
          <a:prstGeom prst="straightConnector1">
            <a:avLst/>
          </a:prstGeom>
          <a:ln w="73025">
            <a:solidFill>
              <a:schemeClr val="accent2">
                <a:lumMod val="75000"/>
              </a:schemeClr>
            </a:solidFill>
            <a:round/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3303" y="6237312"/>
            <a:ext cx="1999307" cy="394874"/>
          </a:xfrm>
        </p:spPr>
      </p:pic>
      <p:sp>
        <p:nvSpPr>
          <p:cNvPr id="19" name="TextBox 18"/>
          <p:cNvSpPr txBox="1"/>
          <p:nvPr/>
        </p:nvSpPr>
        <p:spPr>
          <a:xfrm>
            <a:off x="662524" y="692696"/>
            <a:ext cx="8736970" cy="646331"/>
          </a:xfrm>
          <a:custGeom>
            <a:avLst/>
            <a:gdLst>
              <a:gd name="connsiteX0" fmla="*/ 0 w 8064896"/>
              <a:gd name="connsiteY0" fmla="*/ 0 h 2169825"/>
              <a:gd name="connsiteX1" fmla="*/ 8064896 w 8064896"/>
              <a:gd name="connsiteY1" fmla="*/ 0 h 2169825"/>
              <a:gd name="connsiteX2" fmla="*/ 8064896 w 8064896"/>
              <a:gd name="connsiteY2" fmla="*/ 2169825 h 2169825"/>
              <a:gd name="connsiteX3" fmla="*/ 0 w 8064896"/>
              <a:gd name="connsiteY3" fmla="*/ 2169825 h 2169825"/>
              <a:gd name="connsiteX4" fmla="*/ 0 w 8064896"/>
              <a:gd name="connsiteY4" fmla="*/ 0 h 2169825"/>
              <a:gd name="connsiteX0" fmla="*/ 0 w 8064896"/>
              <a:gd name="connsiteY0" fmla="*/ 0 h 2169825"/>
              <a:gd name="connsiteX1" fmla="*/ 5037024 w 8064896"/>
              <a:gd name="connsiteY1" fmla="*/ 1207698 h 2169825"/>
              <a:gd name="connsiteX2" fmla="*/ 8064896 w 8064896"/>
              <a:gd name="connsiteY2" fmla="*/ 2169825 h 2169825"/>
              <a:gd name="connsiteX3" fmla="*/ 0 w 8064896"/>
              <a:gd name="connsiteY3" fmla="*/ 2169825 h 2169825"/>
              <a:gd name="connsiteX4" fmla="*/ 0 w 8064896"/>
              <a:gd name="connsiteY4" fmla="*/ 0 h 2169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64896" h="2169825">
                <a:moveTo>
                  <a:pt x="0" y="0"/>
                </a:moveTo>
                <a:lnTo>
                  <a:pt x="5037024" y="1207698"/>
                </a:lnTo>
                <a:lnTo>
                  <a:pt x="8064896" y="2169825"/>
                </a:lnTo>
                <a:lnTo>
                  <a:pt x="0" y="2169825"/>
                </a:lnTo>
                <a:lnTo>
                  <a:pt x="0" y="0"/>
                </a:lnTo>
                <a:close/>
              </a:path>
            </a:pathLst>
          </a:cu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ea typeface="Segoe UI" panose="020B0502040204020203" pitchFamily="34" charset="0"/>
                <a:cs typeface="Times New Roman" pitchFamily="18" charset="0"/>
              </a:rPr>
              <a:t>НОРМИРОВАНИЕ ТРУДА В ЗАКОНОДАТЕЛЬСТВЕ И НОРМАТИВНО-ПРАВОВЫХ АКТАХ</a:t>
            </a: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662523" y="145470"/>
            <a:ext cx="8736971" cy="369332"/>
          </a:xfrm>
          <a:custGeom>
            <a:avLst/>
            <a:gdLst>
              <a:gd name="connsiteX0" fmla="*/ 0 w 8064896"/>
              <a:gd name="connsiteY0" fmla="*/ 0 h 2169825"/>
              <a:gd name="connsiteX1" fmla="*/ 8064896 w 8064896"/>
              <a:gd name="connsiteY1" fmla="*/ 0 h 2169825"/>
              <a:gd name="connsiteX2" fmla="*/ 8064896 w 8064896"/>
              <a:gd name="connsiteY2" fmla="*/ 2169825 h 2169825"/>
              <a:gd name="connsiteX3" fmla="*/ 0 w 8064896"/>
              <a:gd name="connsiteY3" fmla="*/ 2169825 h 2169825"/>
              <a:gd name="connsiteX4" fmla="*/ 0 w 8064896"/>
              <a:gd name="connsiteY4" fmla="*/ 0 h 2169825"/>
              <a:gd name="connsiteX0" fmla="*/ 0 w 8064896"/>
              <a:gd name="connsiteY0" fmla="*/ 0 h 2169825"/>
              <a:gd name="connsiteX1" fmla="*/ 5037024 w 8064896"/>
              <a:gd name="connsiteY1" fmla="*/ 1207698 h 2169825"/>
              <a:gd name="connsiteX2" fmla="*/ 8064896 w 8064896"/>
              <a:gd name="connsiteY2" fmla="*/ 2169825 h 2169825"/>
              <a:gd name="connsiteX3" fmla="*/ 0 w 8064896"/>
              <a:gd name="connsiteY3" fmla="*/ 2169825 h 2169825"/>
              <a:gd name="connsiteX4" fmla="*/ 0 w 8064896"/>
              <a:gd name="connsiteY4" fmla="*/ 0 h 2169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64896" h="2169825">
                <a:moveTo>
                  <a:pt x="0" y="0"/>
                </a:moveTo>
                <a:lnTo>
                  <a:pt x="5037024" y="1207698"/>
                </a:lnTo>
                <a:lnTo>
                  <a:pt x="8064896" y="2169825"/>
                </a:lnTo>
                <a:lnTo>
                  <a:pt x="0" y="2169825"/>
                </a:lnTo>
                <a:lnTo>
                  <a:pt x="0" y="0"/>
                </a:lnTo>
                <a:close/>
              </a:path>
            </a:pathLst>
          </a:cu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ea typeface="Segoe UI" panose="020B0502040204020203" pitchFamily="34" charset="0"/>
                <a:cs typeface="Times New Roman" pitchFamily="18" charset="0"/>
              </a:rPr>
              <a:t>ПРАВОВОЕ РУГУЛИРОВАНИЕ НОРМИРОВАНИЯ ТРУДА</a:t>
            </a:r>
            <a:endParaRPr lang="ru-RU" dirty="0">
              <a:latin typeface="Times New Roman" pitchFamily="18" charset="0"/>
              <a:ea typeface="Segoe UI" panose="020B0502040204020203" pitchFamily="34" charset="0"/>
              <a:cs typeface="Times New Roman" pitchFamily="18" charset="0"/>
            </a:endParaRPr>
          </a:p>
        </p:txBody>
      </p:sp>
      <p:cxnSp>
        <p:nvCxnSpPr>
          <p:cNvPr id="20" name="Прямая соединительная линия 19"/>
          <p:cNvCxnSpPr>
            <a:stCxn id="17" idx="3"/>
            <a:endCxn id="17" idx="2"/>
          </p:cNvCxnSpPr>
          <p:nvPr/>
        </p:nvCxnSpPr>
        <p:spPr>
          <a:xfrm>
            <a:off x="662523" y="514802"/>
            <a:ext cx="8736971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207838096"/>
              </p:ext>
            </p:extLst>
          </p:nvPr>
        </p:nvGraphicFramePr>
        <p:xfrm>
          <a:off x="632520" y="1222593"/>
          <a:ext cx="8709986" cy="50867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662523" y="4869160"/>
            <a:ext cx="3066341" cy="136815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 утверждении Правил разработки, утверждения, замены и 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пересмотра норм </a:t>
            </a:r>
            <a:r>
              <a:rPr lang="ru-RU" sz="13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труда работодателем, 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типовых норм </a:t>
            </a:r>
            <a:r>
              <a:rPr lang="ru-RU" sz="13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нормативов по труду, единых 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(или</a:t>
            </a:r>
            <a:r>
              <a:rPr lang="ru-RU" sz="13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 межотраслевых типовых норм 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  <a:p>
            <a:pPr algn="ctr"/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нормативов </a:t>
            </a:r>
            <a:r>
              <a:rPr lang="ru-RU" sz="13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труду для всех 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сфер деятельности</a:t>
            </a:r>
            <a:endParaRPr lang="ru-RU" sz="13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6279147" y="4869160"/>
            <a:ext cx="3066341" cy="136815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 утверждении Правил утверждения предельного уровня тарифов (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цен, ставок </a:t>
            </a:r>
            <a:r>
              <a:rPr lang="ru-RU" sz="13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сборов) и 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тарифных </a:t>
            </a:r>
            <a:r>
              <a:rPr lang="ru-RU" sz="13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смет на регулируемые услуги (товары, работы) субъектов естественных монополий</a:t>
            </a:r>
          </a:p>
        </p:txBody>
      </p:sp>
      <p:cxnSp>
        <p:nvCxnSpPr>
          <p:cNvPr id="2060" name="Прямая со стрелкой 2059"/>
          <p:cNvCxnSpPr/>
          <p:nvPr/>
        </p:nvCxnSpPr>
        <p:spPr>
          <a:xfrm>
            <a:off x="2195693" y="2924944"/>
            <a:ext cx="0" cy="899988"/>
          </a:xfrm>
          <a:prstGeom prst="straightConnector1">
            <a:avLst/>
          </a:prstGeom>
          <a:ln w="155575">
            <a:solidFill>
              <a:schemeClr val="accent2">
                <a:lumMod val="75000"/>
              </a:schemeClr>
            </a:solidFill>
            <a:round/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54" name="Прямая со стрелкой 53"/>
          <p:cNvCxnSpPr/>
          <p:nvPr/>
        </p:nvCxnSpPr>
        <p:spPr>
          <a:xfrm>
            <a:off x="7905328" y="2924944"/>
            <a:ext cx="0" cy="899988"/>
          </a:xfrm>
          <a:prstGeom prst="straightConnector1">
            <a:avLst/>
          </a:prstGeom>
          <a:ln w="155575">
            <a:solidFill>
              <a:schemeClr val="accent2">
                <a:lumMod val="75000"/>
              </a:schemeClr>
            </a:solidFill>
            <a:round/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1661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3303" y="6237312"/>
            <a:ext cx="1999307" cy="394874"/>
          </a:xfrm>
        </p:spPr>
      </p:pic>
      <p:sp>
        <p:nvSpPr>
          <p:cNvPr id="6" name="TextBox 5"/>
          <p:cNvSpPr txBox="1"/>
          <p:nvPr/>
        </p:nvSpPr>
        <p:spPr>
          <a:xfrm>
            <a:off x="662523" y="145470"/>
            <a:ext cx="8736971" cy="369332"/>
          </a:xfrm>
          <a:custGeom>
            <a:avLst/>
            <a:gdLst>
              <a:gd name="connsiteX0" fmla="*/ 0 w 8064896"/>
              <a:gd name="connsiteY0" fmla="*/ 0 h 2169825"/>
              <a:gd name="connsiteX1" fmla="*/ 8064896 w 8064896"/>
              <a:gd name="connsiteY1" fmla="*/ 0 h 2169825"/>
              <a:gd name="connsiteX2" fmla="*/ 8064896 w 8064896"/>
              <a:gd name="connsiteY2" fmla="*/ 2169825 h 2169825"/>
              <a:gd name="connsiteX3" fmla="*/ 0 w 8064896"/>
              <a:gd name="connsiteY3" fmla="*/ 2169825 h 2169825"/>
              <a:gd name="connsiteX4" fmla="*/ 0 w 8064896"/>
              <a:gd name="connsiteY4" fmla="*/ 0 h 2169825"/>
              <a:gd name="connsiteX0" fmla="*/ 0 w 8064896"/>
              <a:gd name="connsiteY0" fmla="*/ 0 h 2169825"/>
              <a:gd name="connsiteX1" fmla="*/ 5037024 w 8064896"/>
              <a:gd name="connsiteY1" fmla="*/ 1207698 h 2169825"/>
              <a:gd name="connsiteX2" fmla="*/ 8064896 w 8064896"/>
              <a:gd name="connsiteY2" fmla="*/ 2169825 h 2169825"/>
              <a:gd name="connsiteX3" fmla="*/ 0 w 8064896"/>
              <a:gd name="connsiteY3" fmla="*/ 2169825 h 2169825"/>
              <a:gd name="connsiteX4" fmla="*/ 0 w 8064896"/>
              <a:gd name="connsiteY4" fmla="*/ 0 h 2169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64896" h="2169825">
                <a:moveTo>
                  <a:pt x="0" y="0"/>
                </a:moveTo>
                <a:lnTo>
                  <a:pt x="5037024" y="1207698"/>
                </a:lnTo>
                <a:lnTo>
                  <a:pt x="8064896" y="2169825"/>
                </a:lnTo>
                <a:lnTo>
                  <a:pt x="0" y="2169825"/>
                </a:lnTo>
                <a:lnTo>
                  <a:pt x="0" y="0"/>
                </a:lnTo>
                <a:close/>
              </a:path>
            </a:pathLst>
          </a:cu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ea typeface="Segoe UI" panose="020B0502040204020203" pitchFamily="34" charset="0"/>
                <a:cs typeface="Times New Roman" pitchFamily="18" charset="0"/>
              </a:rPr>
              <a:t>ПРАВОВОЕ РУГУЛИРОВАНИЕ НОРМИРОВАНИЯ ТРУДА</a:t>
            </a:r>
            <a:endParaRPr lang="ru-RU" dirty="0">
              <a:latin typeface="Times New Roman" pitchFamily="18" charset="0"/>
              <a:ea typeface="Segoe UI" panose="020B0502040204020203" pitchFamily="34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62523" y="1413931"/>
            <a:ext cx="8775975" cy="4247317"/>
          </a:xfrm>
          <a:custGeom>
            <a:avLst/>
            <a:gdLst>
              <a:gd name="connsiteX0" fmla="*/ 0 w 8064896"/>
              <a:gd name="connsiteY0" fmla="*/ 0 h 2169825"/>
              <a:gd name="connsiteX1" fmla="*/ 8064896 w 8064896"/>
              <a:gd name="connsiteY1" fmla="*/ 0 h 2169825"/>
              <a:gd name="connsiteX2" fmla="*/ 8064896 w 8064896"/>
              <a:gd name="connsiteY2" fmla="*/ 2169825 h 2169825"/>
              <a:gd name="connsiteX3" fmla="*/ 0 w 8064896"/>
              <a:gd name="connsiteY3" fmla="*/ 2169825 h 2169825"/>
              <a:gd name="connsiteX4" fmla="*/ 0 w 8064896"/>
              <a:gd name="connsiteY4" fmla="*/ 0 h 2169825"/>
              <a:gd name="connsiteX0" fmla="*/ 0 w 8064896"/>
              <a:gd name="connsiteY0" fmla="*/ 0 h 2169825"/>
              <a:gd name="connsiteX1" fmla="*/ 5037024 w 8064896"/>
              <a:gd name="connsiteY1" fmla="*/ 1207698 h 2169825"/>
              <a:gd name="connsiteX2" fmla="*/ 8064896 w 8064896"/>
              <a:gd name="connsiteY2" fmla="*/ 2169825 h 2169825"/>
              <a:gd name="connsiteX3" fmla="*/ 0 w 8064896"/>
              <a:gd name="connsiteY3" fmla="*/ 2169825 h 2169825"/>
              <a:gd name="connsiteX4" fmla="*/ 0 w 8064896"/>
              <a:gd name="connsiteY4" fmla="*/ 0 h 2169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64896" h="2169825">
                <a:moveTo>
                  <a:pt x="0" y="0"/>
                </a:moveTo>
                <a:lnTo>
                  <a:pt x="5037024" y="1207698"/>
                </a:lnTo>
                <a:lnTo>
                  <a:pt x="8064896" y="2169825"/>
                </a:lnTo>
                <a:lnTo>
                  <a:pt x="0" y="2169825"/>
                </a:lnTo>
                <a:lnTo>
                  <a:pt x="0" y="0"/>
                </a:lnTo>
                <a:close/>
              </a:path>
            </a:pathLst>
          </a:custGeom>
          <a:noFill/>
        </p:spPr>
        <p:txBody>
          <a:bodyPr wrap="square" rtlCol="0">
            <a:spAutoFit/>
          </a:bodyPr>
          <a:lstStyle/>
          <a:p>
            <a:pPr indent="447675" algn="just"/>
            <a:r>
              <a:rPr lang="ru-RU" dirty="0" smtClean="0">
                <a:latin typeface="Times New Roman" pitchFamily="18" charset="0"/>
                <a:ea typeface="Segoe UI" panose="020B0502040204020203" pitchFamily="34" charset="0"/>
                <a:cs typeface="Times New Roman" pitchFamily="18" charset="0"/>
              </a:rPr>
              <a:t>Правовые аспекты нормирования </a:t>
            </a:r>
            <a:r>
              <a:rPr lang="ru-RU" dirty="0">
                <a:latin typeface="Times New Roman" pitchFamily="18" charset="0"/>
                <a:ea typeface="Segoe UI" panose="020B0502040204020203" pitchFamily="34" charset="0"/>
                <a:cs typeface="Times New Roman" pitchFamily="18" charset="0"/>
              </a:rPr>
              <a:t>труда в Республике </a:t>
            </a:r>
            <a:r>
              <a:rPr lang="ru-RU" dirty="0" smtClean="0">
                <a:latin typeface="Times New Roman" pitchFamily="18" charset="0"/>
                <a:ea typeface="Segoe UI" panose="020B0502040204020203" pitchFamily="34" charset="0"/>
                <a:cs typeface="Times New Roman" pitchFamily="18" charset="0"/>
              </a:rPr>
              <a:t>Казахстан </a:t>
            </a:r>
            <a:r>
              <a:rPr lang="ru-RU" dirty="0">
                <a:latin typeface="Times New Roman" pitchFamily="18" charset="0"/>
                <a:ea typeface="Segoe UI" panose="020B0502040204020203" pitchFamily="34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ea typeface="Segoe UI" panose="020B0502040204020203" pitchFamily="34" charset="0"/>
                <a:cs typeface="Times New Roman" pitchFamily="18" charset="0"/>
              </a:rPr>
              <a:t>регламентируются Трудовым кодексом Республики Казахстан.</a:t>
            </a:r>
          </a:p>
          <a:p>
            <a:pPr indent="447675" algn="just"/>
            <a:r>
              <a:rPr lang="ru-RU" dirty="0" smtClean="0">
                <a:latin typeface="Times New Roman" pitchFamily="18" charset="0"/>
                <a:ea typeface="Segoe UI" panose="020B0502040204020203" pitchFamily="34" charset="0"/>
                <a:cs typeface="Times New Roman" pitchFamily="18" charset="0"/>
              </a:rPr>
              <a:t>В соответствии со статьей </a:t>
            </a:r>
            <a:r>
              <a:rPr lang="ru-RU" dirty="0">
                <a:latin typeface="Times New Roman" pitchFamily="18" charset="0"/>
                <a:ea typeface="Segoe UI" panose="020B0502040204020203" pitchFamily="34" charset="0"/>
                <a:cs typeface="Times New Roman" pitchFamily="18" charset="0"/>
              </a:rPr>
              <a:t>101 «Нормирование труда» главы 8 </a:t>
            </a:r>
            <a:r>
              <a:rPr lang="ru-RU" dirty="0" smtClean="0">
                <a:latin typeface="Times New Roman" pitchFamily="18" charset="0"/>
                <a:ea typeface="Segoe UI" panose="020B0502040204020203" pitchFamily="34" charset="0"/>
                <a:cs typeface="Times New Roman" pitchFamily="18" charset="0"/>
              </a:rPr>
              <a:t>Трудового кодекса </a:t>
            </a:r>
            <a:r>
              <a:rPr lang="ru-RU" dirty="0">
                <a:latin typeface="Times New Roman" pitchFamily="18" charset="0"/>
                <a:ea typeface="Segoe UI" panose="020B0502040204020203" pitchFamily="34" charset="0"/>
                <a:cs typeface="Times New Roman" pitchFamily="18" charset="0"/>
              </a:rPr>
              <a:t>Республики </a:t>
            </a:r>
            <a:r>
              <a:rPr lang="ru-RU" dirty="0" smtClean="0">
                <a:latin typeface="Times New Roman" pitchFamily="18" charset="0"/>
                <a:ea typeface="Segoe UI" panose="020B0502040204020203" pitchFamily="34" charset="0"/>
                <a:cs typeface="Times New Roman" pitchFamily="18" charset="0"/>
              </a:rPr>
              <a:t>Казахстан:</a:t>
            </a:r>
          </a:p>
          <a:p>
            <a:pPr indent="447675" algn="just">
              <a:buFont typeface="Wingdings" pitchFamily="2" charset="2"/>
              <a:buChar char="Ø"/>
            </a:pPr>
            <a:r>
              <a:rPr lang="ru-RU" dirty="0">
                <a:latin typeface="Times New Roman" pitchFamily="18" charset="0"/>
                <a:ea typeface="Segoe UI" panose="020B0502040204020203" pitchFamily="34" charset="0"/>
                <a:cs typeface="Times New Roman" pitchFamily="18" charset="0"/>
              </a:rPr>
              <a:t>Нормы труда (времени, выработки, трудоемкости, обслуживания, численности) являются мерой затрат труда и устанавливаются для работника соответствующей квалификации в соответствии с достигнутым уровнем техники, технологии, организации производства и труда</a:t>
            </a:r>
            <a:endParaRPr lang="ru-RU" dirty="0" smtClean="0">
              <a:latin typeface="Times New Roman" pitchFamily="18" charset="0"/>
              <a:ea typeface="Segoe UI" panose="020B0502040204020203" pitchFamily="34" charset="0"/>
              <a:cs typeface="Times New Roman" pitchFamily="18" charset="0"/>
            </a:endParaRPr>
          </a:p>
          <a:p>
            <a:pPr indent="447675" algn="just">
              <a:buFont typeface="Wingdings" pitchFamily="2" charset="2"/>
              <a:buChar char="Ø"/>
            </a:pPr>
            <a:r>
              <a:rPr lang="ru-RU" dirty="0">
                <a:latin typeface="Times New Roman" pitchFamily="18" charset="0"/>
                <a:ea typeface="Segoe UI" panose="020B0502040204020203" pitchFamily="34" charset="0"/>
                <a:cs typeface="Times New Roman" pitchFamily="18" charset="0"/>
              </a:rPr>
              <a:t>Р</a:t>
            </a:r>
            <a:r>
              <a:rPr lang="ru-RU" dirty="0" smtClean="0">
                <a:latin typeface="Times New Roman" pitchFamily="18" charset="0"/>
                <a:ea typeface="Segoe UI" panose="020B0502040204020203" pitchFamily="34" charset="0"/>
                <a:cs typeface="Times New Roman" pitchFamily="18" charset="0"/>
              </a:rPr>
              <a:t>азработка</a:t>
            </a:r>
            <a:r>
              <a:rPr lang="ru-RU" dirty="0">
                <a:latin typeface="Times New Roman" pitchFamily="18" charset="0"/>
                <a:ea typeface="Segoe UI" panose="020B0502040204020203" pitchFamily="34" charset="0"/>
                <a:cs typeface="Times New Roman" pitchFamily="18" charset="0"/>
              </a:rPr>
              <a:t>, введение, замена и пересмотр норм труда производятся работодателем в порядке, установленном уполномоченным государственным органом по </a:t>
            </a:r>
            <a:r>
              <a:rPr lang="ru-RU" dirty="0" smtClean="0">
                <a:latin typeface="Times New Roman" pitchFamily="18" charset="0"/>
                <a:ea typeface="Segoe UI" panose="020B0502040204020203" pitchFamily="34" charset="0"/>
                <a:cs typeface="Times New Roman" pitchFamily="18" charset="0"/>
              </a:rPr>
              <a:t>труду.</a:t>
            </a:r>
            <a:endParaRPr lang="ru-RU" dirty="0">
              <a:latin typeface="Times New Roman" pitchFamily="18" charset="0"/>
              <a:ea typeface="Segoe UI" panose="020B0502040204020203" pitchFamily="34" charset="0"/>
              <a:cs typeface="Times New Roman" pitchFamily="18" charset="0"/>
            </a:endParaRPr>
          </a:p>
          <a:p>
            <a:pPr indent="447675" algn="just">
              <a:buFont typeface="Wingdings" pitchFamily="2" charset="2"/>
              <a:buChar char="Ø"/>
            </a:pPr>
            <a:r>
              <a:rPr lang="ru-RU" dirty="0">
                <a:latin typeface="Times New Roman" pitchFamily="18" charset="0"/>
                <a:ea typeface="Segoe UI" panose="020B0502040204020203" pitchFamily="34" charset="0"/>
                <a:cs typeface="Times New Roman" pitchFamily="18" charset="0"/>
              </a:rPr>
              <a:t>Н</a:t>
            </a:r>
            <a:r>
              <a:rPr lang="ru-RU" dirty="0" smtClean="0">
                <a:latin typeface="Times New Roman" pitchFamily="18" charset="0"/>
                <a:ea typeface="Segoe UI" panose="020B0502040204020203" pitchFamily="34" charset="0"/>
                <a:cs typeface="Times New Roman" pitchFamily="18" charset="0"/>
              </a:rPr>
              <a:t>ормы </a:t>
            </a:r>
            <a:r>
              <a:rPr lang="ru-RU" dirty="0">
                <a:latin typeface="Times New Roman" pitchFamily="18" charset="0"/>
                <a:ea typeface="Segoe UI" panose="020B0502040204020203" pitchFamily="34" charset="0"/>
                <a:cs typeface="Times New Roman" pitchFamily="18" charset="0"/>
              </a:rPr>
              <a:t>труда подлежат обязательной замене по мере проведения аттестации и рационализации рабочих мест, внедрения новой техники, технологии и организационно-технических мероприятий, обеспечивающих рост производительности </a:t>
            </a:r>
            <a:r>
              <a:rPr lang="ru-RU" dirty="0" smtClean="0">
                <a:latin typeface="Times New Roman" pitchFamily="18" charset="0"/>
                <a:ea typeface="Segoe UI" panose="020B0502040204020203" pitchFamily="34" charset="0"/>
                <a:cs typeface="Times New Roman" pitchFamily="18" charset="0"/>
              </a:rPr>
              <a:t>труда</a:t>
            </a:r>
          </a:p>
          <a:p>
            <a:pPr indent="447675" algn="just">
              <a:buFont typeface="Wingdings" pitchFamily="2" charset="2"/>
              <a:buChar char="Ø"/>
            </a:pPr>
            <a:endParaRPr lang="ru-RU" dirty="0" smtClean="0">
              <a:latin typeface="Times New Roman" pitchFamily="18" charset="0"/>
              <a:ea typeface="Segoe UI" panose="020B0502040204020203" pitchFamily="34" charset="0"/>
              <a:cs typeface="Times New Roman" pitchFamily="18" charset="0"/>
            </a:endParaRPr>
          </a:p>
        </p:txBody>
      </p:sp>
      <p:cxnSp>
        <p:nvCxnSpPr>
          <p:cNvPr id="3" name="Прямая соединительная линия 2"/>
          <p:cNvCxnSpPr>
            <a:stCxn id="6" idx="3"/>
            <a:endCxn id="6" idx="2"/>
          </p:cNvCxnSpPr>
          <p:nvPr/>
        </p:nvCxnSpPr>
        <p:spPr>
          <a:xfrm>
            <a:off x="662523" y="514802"/>
            <a:ext cx="8736971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Прямоугольник 1"/>
          <p:cNvSpPr/>
          <p:nvPr/>
        </p:nvSpPr>
        <p:spPr>
          <a:xfrm>
            <a:off x="1832654" y="764704"/>
            <a:ext cx="6474719" cy="432048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ТРУДОВОЙ КОДЕКС РЕСПУБЛИКИ КАЗАХСТАН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1943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3303" y="6237312"/>
            <a:ext cx="1999307" cy="394874"/>
          </a:xfrm>
        </p:spPr>
      </p:pic>
      <p:sp>
        <p:nvSpPr>
          <p:cNvPr id="6" name="TextBox 5"/>
          <p:cNvSpPr txBox="1"/>
          <p:nvPr/>
        </p:nvSpPr>
        <p:spPr>
          <a:xfrm>
            <a:off x="662523" y="145470"/>
            <a:ext cx="8736971" cy="369332"/>
          </a:xfrm>
          <a:custGeom>
            <a:avLst/>
            <a:gdLst>
              <a:gd name="connsiteX0" fmla="*/ 0 w 8064896"/>
              <a:gd name="connsiteY0" fmla="*/ 0 h 2169825"/>
              <a:gd name="connsiteX1" fmla="*/ 8064896 w 8064896"/>
              <a:gd name="connsiteY1" fmla="*/ 0 h 2169825"/>
              <a:gd name="connsiteX2" fmla="*/ 8064896 w 8064896"/>
              <a:gd name="connsiteY2" fmla="*/ 2169825 h 2169825"/>
              <a:gd name="connsiteX3" fmla="*/ 0 w 8064896"/>
              <a:gd name="connsiteY3" fmla="*/ 2169825 h 2169825"/>
              <a:gd name="connsiteX4" fmla="*/ 0 w 8064896"/>
              <a:gd name="connsiteY4" fmla="*/ 0 h 2169825"/>
              <a:gd name="connsiteX0" fmla="*/ 0 w 8064896"/>
              <a:gd name="connsiteY0" fmla="*/ 0 h 2169825"/>
              <a:gd name="connsiteX1" fmla="*/ 5037024 w 8064896"/>
              <a:gd name="connsiteY1" fmla="*/ 1207698 h 2169825"/>
              <a:gd name="connsiteX2" fmla="*/ 8064896 w 8064896"/>
              <a:gd name="connsiteY2" fmla="*/ 2169825 h 2169825"/>
              <a:gd name="connsiteX3" fmla="*/ 0 w 8064896"/>
              <a:gd name="connsiteY3" fmla="*/ 2169825 h 2169825"/>
              <a:gd name="connsiteX4" fmla="*/ 0 w 8064896"/>
              <a:gd name="connsiteY4" fmla="*/ 0 h 2169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64896" h="2169825">
                <a:moveTo>
                  <a:pt x="0" y="0"/>
                </a:moveTo>
                <a:lnTo>
                  <a:pt x="5037024" y="1207698"/>
                </a:lnTo>
                <a:lnTo>
                  <a:pt x="8064896" y="2169825"/>
                </a:lnTo>
                <a:lnTo>
                  <a:pt x="0" y="2169825"/>
                </a:lnTo>
                <a:lnTo>
                  <a:pt x="0" y="0"/>
                </a:lnTo>
                <a:close/>
              </a:path>
            </a:pathLst>
          </a:cu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ea typeface="Segoe UI" panose="020B0502040204020203" pitchFamily="34" charset="0"/>
                <a:cs typeface="Times New Roman" pitchFamily="18" charset="0"/>
              </a:rPr>
              <a:t>ПРАВОВОЕ РУГУЛИРОВАНИЕ НОРМИРОВАНИЯ ТРУДА</a:t>
            </a:r>
            <a:endParaRPr lang="ru-RU" dirty="0">
              <a:latin typeface="Times New Roman" pitchFamily="18" charset="0"/>
              <a:ea typeface="Segoe UI" panose="020B0502040204020203" pitchFamily="34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62523" y="908720"/>
            <a:ext cx="8775975" cy="3970318"/>
          </a:xfrm>
          <a:custGeom>
            <a:avLst/>
            <a:gdLst>
              <a:gd name="connsiteX0" fmla="*/ 0 w 8064896"/>
              <a:gd name="connsiteY0" fmla="*/ 0 h 2169825"/>
              <a:gd name="connsiteX1" fmla="*/ 8064896 w 8064896"/>
              <a:gd name="connsiteY1" fmla="*/ 0 h 2169825"/>
              <a:gd name="connsiteX2" fmla="*/ 8064896 w 8064896"/>
              <a:gd name="connsiteY2" fmla="*/ 2169825 h 2169825"/>
              <a:gd name="connsiteX3" fmla="*/ 0 w 8064896"/>
              <a:gd name="connsiteY3" fmla="*/ 2169825 h 2169825"/>
              <a:gd name="connsiteX4" fmla="*/ 0 w 8064896"/>
              <a:gd name="connsiteY4" fmla="*/ 0 h 2169825"/>
              <a:gd name="connsiteX0" fmla="*/ 0 w 8064896"/>
              <a:gd name="connsiteY0" fmla="*/ 0 h 2169825"/>
              <a:gd name="connsiteX1" fmla="*/ 5037024 w 8064896"/>
              <a:gd name="connsiteY1" fmla="*/ 1207698 h 2169825"/>
              <a:gd name="connsiteX2" fmla="*/ 8064896 w 8064896"/>
              <a:gd name="connsiteY2" fmla="*/ 2169825 h 2169825"/>
              <a:gd name="connsiteX3" fmla="*/ 0 w 8064896"/>
              <a:gd name="connsiteY3" fmla="*/ 2169825 h 2169825"/>
              <a:gd name="connsiteX4" fmla="*/ 0 w 8064896"/>
              <a:gd name="connsiteY4" fmla="*/ 0 h 2169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64896" h="2169825">
                <a:moveTo>
                  <a:pt x="0" y="0"/>
                </a:moveTo>
                <a:lnTo>
                  <a:pt x="5037024" y="1207698"/>
                </a:lnTo>
                <a:lnTo>
                  <a:pt x="8064896" y="2169825"/>
                </a:lnTo>
                <a:lnTo>
                  <a:pt x="0" y="2169825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indent="447675" algn="just"/>
            <a:r>
              <a:rPr lang="ru-RU" dirty="0" smtClean="0">
                <a:latin typeface="Times New Roman" pitchFamily="18" charset="0"/>
                <a:ea typeface="Segoe UI" panose="020B0502040204020203" pitchFamily="34" charset="0"/>
                <a:cs typeface="Times New Roman" pitchFamily="18" charset="0"/>
              </a:rPr>
              <a:t>При разработке норм труда должны обеспечиваться:</a:t>
            </a:r>
          </a:p>
          <a:p>
            <a:pPr indent="447675" algn="just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ea typeface="Segoe UI" panose="020B0502040204020203" pitchFamily="34" charset="0"/>
                <a:cs typeface="Times New Roman" pitchFamily="18" charset="0"/>
              </a:rPr>
              <a:t>качество норм труда, их оптимальное приближение к необходимым затратам труда;</a:t>
            </a:r>
          </a:p>
          <a:p>
            <a:pPr indent="447675" algn="just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ea typeface="Segoe UI" panose="020B0502040204020203" pitchFamily="34" charset="0"/>
                <a:cs typeface="Times New Roman" pitchFamily="18" charset="0"/>
              </a:rPr>
              <a:t>установление одинаковых норм труда на одни и те же работы, выполняемые в аналогичных организационно-технических условиях;</a:t>
            </a:r>
          </a:p>
          <a:p>
            <a:pPr indent="447675" algn="just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ea typeface="Segoe UI" panose="020B0502040204020203" pitchFamily="34" charset="0"/>
                <a:cs typeface="Times New Roman" pitchFamily="18" charset="0"/>
              </a:rPr>
              <a:t>прогрессивность норм труда на основе достижений науки и техники;</a:t>
            </a:r>
          </a:p>
          <a:p>
            <a:pPr indent="447675" algn="just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ea typeface="Segoe UI" panose="020B0502040204020203" pitchFamily="34" charset="0"/>
                <a:cs typeface="Times New Roman" pitchFamily="18" charset="0"/>
              </a:rPr>
              <a:t>охват нормированием труда тех видов работ, для которых возможно и целесообразно установление норм труда;</a:t>
            </a:r>
          </a:p>
          <a:p>
            <a:pPr indent="447675" algn="just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ea typeface="Segoe UI" panose="020B0502040204020203" pitchFamily="34" charset="0"/>
                <a:cs typeface="Times New Roman" pitchFamily="18" charset="0"/>
              </a:rPr>
              <a:t>техническая (научная) обоснованность норм труда. </a:t>
            </a:r>
          </a:p>
          <a:p>
            <a:pPr indent="447675" algn="just"/>
            <a:endParaRPr lang="ru-RU" dirty="0" smtClean="0">
              <a:latin typeface="Times New Roman" pitchFamily="18" charset="0"/>
              <a:ea typeface="Segoe UI" panose="020B0502040204020203" pitchFamily="34" charset="0"/>
              <a:cs typeface="Times New Roman" pitchFamily="18" charset="0"/>
            </a:endParaRPr>
          </a:p>
          <a:p>
            <a:pPr indent="447675" algn="just"/>
            <a:r>
              <a:rPr lang="ru-RU" dirty="0" smtClean="0">
                <a:latin typeface="Times New Roman" pitchFamily="18" charset="0"/>
                <a:ea typeface="Segoe UI" panose="020B0502040204020203" pitchFamily="34" charset="0"/>
                <a:cs typeface="Times New Roman" pitchFamily="18" charset="0"/>
              </a:rPr>
              <a:t>Нормы </a:t>
            </a:r>
            <a:r>
              <a:rPr lang="ru-RU" dirty="0">
                <a:latin typeface="Times New Roman" pitchFamily="18" charset="0"/>
                <a:ea typeface="Segoe UI" panose="020B0502040204020203" pitchFamily="34" charset="0"/>
                <a:cs typeface="Times New Roman" pitchFamily="18" charset="0"/>
              </a:rPr>
              <a:t>труда в организации, на услуги (товары, работы) которой вводится государственное регулирование тарифов (цен, ставок сборов), утверждаются работодателем по согласованию с уполномоченными государственными органами соответствующих сфер деятельности и с уполномоченным государственным органом по труду в установленном им порядке</a:t>
            </a:r>
          </a:p>
        </p:txBody>
      </p:sp>
      <p:cxnSp>
        <p:nvCxnSpPr>
          <p:cNvPr id="3" name="Прямая соединительная линия 2"/>
          <p:cNvCxnSpPr>
            <a:stCxn id="6" idx="3"/>
            <a:endCxn id="6" idx="2"/>
          </p:cNvCxnSpPr>
          <p:nvPr/>
        </p:nvCxnSpPr>
        <p:spPr>
          <a:xfrm>
            <a:off x="662523" y="514802"/>
            <a:ext cx="8736971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3906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3303" y="6237312"/>
            <a:ext cx="1999307" cy="394874"/>
          </a:xfrm>
        </p:spPr>
      </p:pic>
      <p:sp>
        <p:nvSpPr>
          <p:cNvPr id="6" name="TextBox 5"/>
          <p:cNvSpPr txBox="1"/>
          <p:nvPr/>
        </p:nvSpPr>
        <p:spPr>
          <a:xfrm>
            <a:off x="662523" y="145470"/>
            <a:ext cx="8736971" cy="369332"/>
          </a:xfrm>
          <a:custGeom>
            <a:avLst/>
            <a:gdLst>
              <a:gd name="connsiteX0" fmla="*/ 0 w 8064896"/>
              <a:gd name="connsiteY0" fmla="*/ 0 h 2169825"/>
              <a:gd name="connsiteX1" fmla="*/ 8064896 w 8064896"/>
              <a:gd name="connsiteY1" fmla="*/ 0 h 2169825"/>
              <a:gd name="connsiteX2" fmla="*/ 8064896 w 8064896"/>
              <a:gd name="connsiteY2" fmla="*/ 2169825 h 2169825"/>
              <a:gd name="connsiteX3" fmla="*/ 0 w 8064896"/>
              <a:gd name="connsiteY3" fmla="*/ 2169825 h 2169825"/>
              <a:gd name="connsiteX4" fmla="*/ 0 w 8064896"/>
              <a:gd name="connsiteY4" fmla="*/ 0 h 2169825"/>
              <a:gd name="connsiteX0" fmla="*/ 0 w 8064896"/>
              <a:gd name="connsiteY0" fmla="*/ 0 h 2169825"/>
              <a:gd name="connsiteX1" fmla="*/ 5037024 w 8064896"/>
              <a:gd name="connsiteY1" fmla="*/ 1207698 h 2169825"/>
              <a:gd name="connsiteX2" fmla="*/ 8064896 w 8064896"/>
              <a:gd name="connsiteY2" fmla="*/ 2169825 h 2169825"/>
              <a:gd name="connsiteX3" fmla="*/ 0 w 8064896"/>
              <a:gd name="connsiteY3" fmla="*/ 2169825 h 2169825"/>
              <a:gd name="connsiteX4" fmla="*/ 0 w 8064896"/>
              <a:gd name="connsiteY4" fmla="*/ 0 h 2169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64896" h="2169825">
                <a:moveTo>
                  <a:pt x="0" y="0"/>
                </a:moveTo>
                <a:lnTo>
                  <a:pt x="5037024" y="1207698"/>
                </a:lnTo>
                <a:lnTo>
                  <a:pt x="8064896" y="2169825"/>
                </a:lnTo>
                <a:lnTo>
                  <a:pt x="0" y="2169825"/>
                </a:lnTo>
                <a:lnTo>
                  <a:pt x="0" y="0"/>
                </a:lnTo>
                <a:close/>
              </a:path>
            </a:pathLst>
          </a:cu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ea typeface="Segoe UI" panose="020B0502040204020203" pitchFamily="34" charset="0"/>
                <a:cs typeface="Times New Roman" pitchFamily="18" charset="0"/>
              </a:rPr>
              <a:t>ПРАВОВОЕ РУГУЛИРОВАНИЕ НОРМИРОВАНИЯ ТРУДА</a:t>
            </a:r>
            <a:endParaRPr lang="ru-RU" dirty="0">
              <a:latin typeface="Times New Roman" pitchFamily="18" charset="0"/>
              <a:ea typeface="Segoe UI" panose="020B0502040204020203" pitchFamily="34" charset="0"/>
              <a:cs typeface="Times New Roman" pitchFamily="18" charset="0"/>
            </a:endParaRPr>
          </a:p>
        </p:txBody>
      </p:sp>
      <p:cxnSp>
        <p:nvCxnSpPr>
          <p:cNvPr id="3" name="Прямая соединительная линия 2"/>
          <p:cNvCxnSpPr>
            <a:stCxn id="6" idx="3"/>
            <a:endCxn id="6" idx="2"/>
          </p:cNvCxnSpPr>
          <p:nvPr/>
        </p:nvCxnSpPr>
        <p:spPr>
          <a:xfrm>
            <a:off x="662523" y="514802"/>
            <a:ext cx="8736971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662523" y="3356992"/>
            <a:ext cx="8736971" cy="30559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Уполномоченным государственным органом по труду утверждены:</a:t>
            </a:r>
          </a:p>
          <a:p>
            <a:pPr indent="447675" algn="just">
              <a:lnSpc>
                <a:spcPct val="107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приказом от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28 декабря 2015 года №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1037 – «Порядок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утверждения, согласования норм труда установлен Правилами представления, рассмотрения и согласования норм труда и (или) параметров по системе оплаты труда работников организаций, на услуги (товары, работы) которых вводится государственное регулирование тарифов (цен, ставок сборов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)»;</a:t>
            </a:r>
          </a:p>
          <a:p>
            <a:pPr indent="447675" algn="just">
              <a:lnSpc>
                <a:spcPct val="107000"/>
              </a:lnSpc>
              <a:buFont typeface="Wingdings" pitchFamily="2" charset="2"/>
              <a:buChar char="Ø"/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приказом </a:t>
            </a:r>
            <a:r>
              <a:rPr lang="ru-RU" dirty="0">
                <a:latin typeface="Times New Roman"/>
                <a:ea typeface="Calibri"/>
              </a:rPr>
              <a:t>от 28 декабря 2015 года №</a:t>
            </a:r>
            <a:r>
              <a:rPr lang="ru-RU" dirty="0" smtClean="0">
                <a:latin typeface="Times New Roman"/>
                <a:ea typeface="Calibri"/>
              </a:rPr>
              <a:t>1036 – «Порядок </a:t>
            </a:r>
            <a:r>
              <a:rPr lang="ru-RU" dirty="0">
                <a:latin typeface="Times New Roman"/>
                <a:ea typeface="Calibri"/>
              </a:rPr>
              <a:t>замены и пересмотра норм труда установлен Правилами разработки, утверждения, замены и пересмотра норм труда работодателем, типовых норм и нормативов по труду, единых и (или) межотраслевых типовых норм и нормативов по труду для всех сфер </a:t>
            </a:r>
            <a:r>
              <a:rPr lang="ru-RU" dirty="0" smtClean="0">
                <a:latin typeface="Times New Roman"/>
                <a:ea typeface="Calibri"/>
              </a:rPr>
              <a:t>деятельности».</a:t>
            </a:r>
            <a:endParaRPr lang="ru-RU" dirty="0"/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380957065"/>
              </p:ext>
            </p:extLst>
          </p:nvPr>
        </p:nvGraphicFramePr>
        <p:xfrm>
          <a:off x="712301" y="476672"/>
          <a:ext cx="8736971" cy="16561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417147327"/>
              </p:ext>
            </p:extLst>
          </p:nvPr>
        </p:nvGraphicFramePr>
        <p:xfrm>
          <a:off x="704528" y="1844824"/>
          <a:ext cx="8736971" cy="16561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</p:spTree>
    <p:extLst>
      <p:ext uri="{BB962C8B-B14F-4D97-AF65-F5344CB8AC3E}">
        <p14:creationId xmlns:p14="http://schemas.microsoft.com/office/powerpoint/2010/main" val="2014091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3303" y="6237312"/>
            <a:ext cx="1999307" cy="394874"/>
          </a:xfrm>
        </p:spPr>
      </p:pic>
      <p:sp>
        <p:nvSpPr>
          <p:cNvPr id="19" name="TextBox 18"/>
          <p:cNvSpPr txBox="1"/>
          <p:nvPr/>
        </p:nvSpPr>
        <p:spPr>
          <a:xfrm>
            <a:off x="740532" y="899428"/>
            <a:ext cx="8736971" cy="369332"/>
          </a:xfrm>
          <a:custGeom>
            <a:avLst/>
            <a:gdLst>
              <a:gd name="connsiteX0" fmla="*/ 0 w 8064896"/>
              <a:gd name="connsiteY0" fmla="*/ 0 h 2169825"/>
              <a:gd name="connsiteX1" fmla="*/ 8064896 w 8064896"/>
              <a:gd name="connsiteY1" fmla="*/ 0 h 2169825"/>
              <a:gd name="connsiteX2" fmla="*/ 8064896 w 8064896"/>
              <a:gd name="connsiteY2" fmla="*/ 2169825 h 2169825"/>
              <a:gd name="connsiteX3" fmla="*/ 0 w 8064896"/>
              <a:gd name="connsiteY3" fmla="*/ 2169825 h 2169825"/>
              <a:gd name="connsiteX4" fmla="*/ 0 w 8064896"/>
              <a:gd name="connsiteY4" fmla="*/ 0 h 2169825"/>
              <a:gd name="connsiteX0" fmla="*/ 0 w 8064896"/>
              <a:gd name="connsiteY0" fmla="*/ 0 h 2169825"/>
              <a:gd name="connsiteX1" fmla="*/ 5037024 w 8064896"/>
              <a:gd name="connsiteY1" fmla="*/ 1207698 h 2169825"/>
              <a:gd name="connsiteX2" fmla="*/ 8064896 w 8064896"/>
              <a:gd name="connsiteY2" fmla="*/ 2169825 h 2169825"/>
              <a:gd name="connsiteX3" fmla="*/ 0 w 8064896"/>
              <a:gd name="connsiteY3" fmla="*/ 2169825 h 2169825"/>
              <a:gd name="connsiteX4" fmla="*/ 0 w 8064896"/>
              <a:gd name="connsiteY4" fmla="*/ 0 h 2169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64896" h="2169825">
                <a:moveTo>
                  <a:pt x="0" y="0"/>
                </a:moveTo>
                <a:lnTo>
                  <a:pt x="5037024" y="1207698"/>
                </a:lnTo>
                <a:lnTo>
                  <a:pt x="8064896" y="2169825"/>
                </a:lnTo>
                <a:lnTo>
                  <a:pt x="0" y="2169825"/>
                </a:lnTo>
                <a:lnTo>
                  <a:pt x="0" y="0"/>
                </a:lnTo>
                <a:close/>
              </a:path>
            </a:pathLst>
          </a:cu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ea typeface="Segoe UI" panose="020B0502040204020203" pitchFamily="34" charset="0"/>
                <a:cs typeface="Times New Roman" pitchFamily="18" charset="0"/>
              </a:rPr>
              <a:t>ПОРЯДОК СОГЛАСОВАНИЯ И УТВЕРЖДЕНИЯ НОРМ ТРУДА</a:t>
            </a: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pSp>
        <p:nvGrpSpPr>
          <p:cNvPr id="2055" name="Группа 2054"/>
          <p:cNvGrpSpPr/>
          <p:nvPr/>
        </p:nvGrpSpPr>
        <p:grpSpPr>
          <a:xfrm>
            <a:off x="662523" y="1700808"/>
            <a:ext cx="8814979" cy="3744416"/>
            <a:chOff x="611560" y="2852936"/>
            <a:chExt cx="8136904" cy="3312368"/>
          </a:xfrm>
        </p:grpSpPr>
        <p:sp>
          <p:nvSpPr>
            <p:cNvPr id="15" name="Заголовок 1"/>
            <p:cNvSpPr txBox="1">
              <a:spLocks/>
            </p:cNvSpPr>
            <p:nvPr/>
          </p:nvSpPr>
          <p:spPr>
            <a:xfrm>
              <a:off x="3491880" y="3356992"/>
              <a:ext cx="2376264" cy="1096999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ru-RU"/>
              </a:defPPr>
              <a:lvl1pPr marL="46038">
                <a:defRPr sz="1000" b="1">
                  <a:solidFill>
                    <a:schemeClr val="bg1">
                      <a:lumMod val="50000"/>
                    </a:schemeClr>
                  </a:solidFill>
                  <a:latin typeface="Segoe UI" pitchFamily="34" charset="0"/>
                  <a:ea typeface="Segoe UI" pitchFamily="34" charset="0"/>
                  <a:cs typeface="Segoe UI" pitchFamily="34" charset="0"/>
                </a:defRPr>
              </a:lvl1pPr>
            </a:lstStyle>
            <a:p>
              <a:pPr algn="ctr"/>
              <a:r>
                <a:rPr lang="ru-RU" sz="1400" dirty="0" smtClean="0">
                  <a:solidFill>
                    <a:srgbClr val="002060"/>
                  </a:solidFill>
                </a:rPr>
                <a:t>Уполномоченный орган по труду</a:t>
              </a:r>
            </a:p>
            <a:p>
              <a:pPr algn="ctr"/>
              <a:r>
                <a:rPr lang="ru-RU" sz="1200" b="0" dirty="0" smtClean="0">
                  <a:solidFill>
                    <a:srgbClr val="002060"/>
                  </a:solidFill>
                </a:rPr>
                <a:t>Министерство труда и социальной защиты населения РК</a:t>
              </a:r>
              <a:endParaRPr lang="en-US" sz="1200" b="0" dirty="0">
                <a:solidFill>
                  <a:srgbClr val="002060"/>
                </a:solidFill>
              </a:endParaRPr>
            </a:p>
          </p:txBody>
        </p:sp>
        <p:sp>
          <p:nvSpPr>
            <p:cNvPr id="16" name="Заголовок 1"/>
            <p:cNvSpPr txBox="1">
              <a:spLocks/>
            </p:cNvSpPr>
            <p:nvPr/>
          </p:nvSpPr>
          <p:spPr>
            <a:xfrm>
              <a:off x="683568" y="4273957"/>
              <a:ext cx="1725828" cy="678641"/>
            </a:xfrm>
            <a:prstGeom prst="roundRect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lIns="91440" tIns="45720" rIns="91440" bIns="45720" rtlCol="0" anchor="ctr">
              <a:no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46038" algn="ctr"/>
              <a:r>
                <a:rPr lang="ru-RU" sz="1600" b="1" dirty="0" smtClean="0">
                  <a:latin typeface="Times New Roman" pitchFamily="18" charset="0"/>
                  <a:ea typeface="Segoe UI" pitchFamily="34" charset="0"/>
                  <a:cs typeface="Times New Roman" pitchFamily="18" charset="0"/>
                </a:rPr>
                <a:t>Организация</a:t>
              </a:r>
            </a:p>
            <a:p>
              <a:pPr marL="46038" algn="ctr"/>
              <a:r>
                <a:rPr lang="ru-RU" sz="16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АО «НК «ҚТЖ»</a:t>
              </a:r>
              <a:endParaRPr lang="en-US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" name="Заголовок 1"/>
            <p:cNvSpPr txBox="1">
              <a:spLocks/>
            </p:cNvSpPr>
            <p:nvPr/>
          </p:nvSpPr>
          <p:spPr>
            <a:xfrm>
              <a:off x="3491880" y="4896725"/>
              <a:ext cx="2376264" cy="1096999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ru-RU"/>
              </a:defPPr>
              <a:lvl1pPr marL="46038">
                <a:defRPr sz="1000" b="1">
                  <a:solidFill>
                    <a:schemeClr val="bg1">
                      <a:lumMod val="50000"/>
                    </a:schemeClr>
                  </a:solidFill>
                  <a:latin typeface="Segoe UI" pitchFamily="34" charset="0"/>
                  <a:ea typeface="Segoe UI" pitchFamily="34" charset="0"/>
                  <a:cs typeface="Segoe UI" pitchFamily="34" charset="0"/>
                </a:defRPr>
              </a:lvl1pPr>
            </a:lstStyle>
            <a:p>
              <a:pPr algn="ctr"/>
              <a:r>
                <a:rPr lang="ru-RU" sz="1400" dirty="0" smtClean="0">
                  <a:solidFill>
                    <a:srgbClr val="002060"/>
                  </a:solidFill>
                </a:rPr>
                <a:t>Уполномоченный орган соответствующей сферы деятельности</a:t>
              </a:r>
            </a:p>
            <a:p>
              <a:pPr algn="ctr"/>
              <a:r>
                <a:rPr lang="ru-RU" sz="1200" b="0" dirty="0" smtClean="0">
                  <a:solidFill>
                    <a:srgbClr val="002060"/>
                  </a:solidFill>
                </a:rPr>
                <a:t>Министерство индустрии и инфраструктурного развития РК</a:t>
              </a:r>
              <a:endParaRPr lang="en-US" sz="1200" b="0" dirty="0">
                <a:solidFill>
                  <a:srgbClr val="002060"/>
                </a:solidFill>
              </a:endParaRPr>
            </a:p>
          </p:txBody>
        </p:sp>
        <p:sp>
          <p:nvSpPr>
            <p:cNvPr id="21" name="Заголовок 1"/>
            <p:cNvSpPr txBox="1">
              <a:spLocks/>
            </p:cNvSpPr>
            <p:nvPr/>
          </p:nvSpPr>
          <p:spPr>
            <a:xfrm>
              <a:off x="6950628" y="4265532"/>
              <a:ext cx="1725828" cy="678641"/>
            </a:xfrm>
            <a:prstGeom prst="roundRect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lIns="91440" tIns="45720" rIns="91440" bIns="45720" rtlCol="0" anchor="ctr">
              <a:no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46038" algn="ctr"/>
              <a:r>
                <a:rPr lang="ru-RU" sz="1600" b="1" dirty="0" smtClean="0">
                  <a:latin typeface="Segoe UI" pitchFamily="34" charset="0"/>
                  <a:ea typeface="Segoe UI" pitchFamily="34" charset="0"/>
                  <a:cs typeface="Segoe UI" pitchFamily="34" charset="0"/>
                </a:rPr>
                <a:t>Организация</a:t>
              </a:r>
            </a:p>
            <a:p>
              <a:pPr marL="46038" algn="ctr"/>
              <a:r>
                <a:rPr lang="ru-RU" sz="16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АО </a:t>
              </a:r>
              <a:r>
                <a:rPr lang="ru-RU" sz="1600" dirty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«НК «ҚТЖ</a:t>
              </a:r>
              <a:r>
                <a:rPr lang="ru-RU" sz="16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»</a:t>
              </a:r>
              <a:endParaRPr lang="en-US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6" name="Прямая со стрелкой 25"/>
            <p:cNvCxnSpPr>
              <a:endCxn id="15" idx="1"/>
            </p:cNvCxnSpPr>
            <p:nvPr/>
          </p:nvCxnSpPr>
          <p:spPr>
            <a:xfrm flipV="1">
              <a:off x="2409396" y="3905492"/>
              <a:ext cx="1082484" cy="504056"/>
            </a:xfrm>
            <a:prstGeom prst="straightConnector1">
              <a:avLst/>
            </a:prstGeom>
            <a:ln w="50800">
              <a:round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Прямая со стрелкой 32"/>
            <p:cNvCxnSpPr>
              <a:endCxn id="18" idx="1"/>
            </p:cNvCxnSpPr>
            <p:nvPr/>
          </p:nvCxnSpPr>
          <p:spPr>
            <a:xfrm>
              <a:off x="2409396" y="4813976"/>
              <a:ext cx="1082484" cy="631249"/>
            </a:xfrm>
            <a:prstGeom prst="straightConnector1">
              <a:avLst/>
            </a:prstGeom>
            <a:ln w="50800">
              <a:round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Прямая со стрелкой 34"/>
            <p:cNvCxnSpPr>
              <a:stCxn id="15" idx="3"/>
            </p:cNvCxnSpPr>
            <p:nvPr/>
          </p:nvCxnSpPr>
          <p:spPr>
            <a:xfrm>
              <a:off x="5868145" y="3905492"/>
              <a:ext cx="1082483" cy="504056"/>
            </a:xfrm>
            <a:prstGeom prst="straightConnector1">
              <a:avLst/>
            </a:prstGeom>
            <a:ln w="50800">
              <a:round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Прямая со стрелкой 39"/>
            <p:cNvCxnSpPr>
              <a:stCxn id="18" idx="3"/>
            </p:cNvCxnSpPr>
            <p:nvPr/>
          </p:nvCxnSpPr>
          <p:spPr>
            <a:xfrm flipV="1">
              <a:off x="5868145" y="4813976"/>
              <a:ext cx="1082484" cy="631249"/>
            </a:xfrm>
            <a:prstGeom prst="straightConnector1">
              <a:avLst/>
            </a:prstGeom>
            <a:ln w="50800">
              <a:round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54" name="Прямоугольник 2053"/>
            <p:cNvSpPr/>
            <p:nvPr/>
          </p:nvSpPr>
          <p:spPr>
            <a:xfrm>
              <a:off x="611560" y="2852936"/>
              <a:ext cx="2088232" cy="3312368"/>
            </a:xfrm>
            <a:prstGeom prst="rect">
              <a:avLst/>
            </a:prstGeom>
            <a:noFill/>
            <a:ln w="31750"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Разработка и пересмотр норм труда</a:t>
              </a:r>
              <a:endPara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2987824" y="2852936"/>
              <a:ext cx="3385558" cy="3312368"/>
            </a:xfrm>
            <a:prstGeom prst="rect">
              <a:avLst/>
            </a:prstGeom>
            <a:noFill/>
            <a:ln w="31750"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Согласование норм труда</a:t>
              </a:r>
              <a:endPara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4" name="Прямоугольник 43"/>
            <p:cNvSpPr/>
            <p:nvPr/>
          </p:nvSpPr>
          <p:spPr>
            <a:xfrm>
              <a:off x="6660232" y="2852936"/>
              <a:ext cx="2088232" cy="3312368"/>
            </a:xfrm>
            <a:prstGeom prst="rect">
              <a:avLst/>
            </a:prstGeom>
            <a:noFill/>
            <a:ln w="31750"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Утверждение норм труда</a:t>
              </a:r>
              <a:endPara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662523" y="145470"/>
            <a:ext cx="8736971" cy="369332"/>
          </a:xfrm>
          <a:custGeom>
            <a:avLst/>
            <a:gdLst>
              <a:gd name="connsiteX0" fmla="*/ 0 w 8064896"/>
              <a:gd name="connsiteY0" fmla="*/ 0 h 2169825"/>
              <a:gd name="connsiteX1" fmla="*/ 8064896 w 8064896"/>
              <a:gd name="connsiteY1" fmla="*/ 0 h 2169825"/>
              <a:gd name="connsiteX2" fmla="*/ 8064896 w 8064896"/>
              <a:gd name="connsiteY2" fmla="*/ 2169825 h 2169825"/>
              <a:gd name="connsiteX3" fmla="*/ 0 w 8064896"/>
              <a:gd name="connsiteY3" fmla="*/ 2169825 h 2169825"/>
              <a:gd name="connsiteX4" fmla="*/ 0 w 8064896"/>
              <a:gd name="connsiteY4" fmla="*/ 0 h 2169825"/>
              <a:gd name="connsiteX0" fmla="*/ 0 w 8064896"/>
              <a:gd name="connsiteY0" fmla="*/ 0 h 2169825"/>
              <a:gd name="connsiteX1" fmla="*/ 5037024 w 8064896"/>
              <a:gd name="connsiteY1" fmla="*/ 1207698 h 2169825"/>
              <a:gd name="connsiteX2" fmla="*/ 8064896 w 8064896"/>
              <a:gd name="connsiteY2" fmla="*/ 2169825 h 2169825"/>
              <a:gd name="connsiteX3" fmla="*/ 0 w 8064896"/>
              <a:gd name="connsiteY3" fmla="*/ 2169825 h 2169825"/>
              <a:gd name="connsiteX4" fmla="*/ 0 w 8064896"/>
              <a:gd name="connsiteY4" fmla="*/ 0 h 2169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64896" h="2169825">
                <a:moveTo>
                  <a:pt x="0" y="0"/>
                </a:moveTo>
                <a:lnTo>
                  <a:pt x="5037024" y="1207698"/>
                </a:lnTo>
                <a:lnTo>
                  <a:pt x="8064896" y="2169825"/>
                </a:lnTo>
                <a:lnTo>
                  <a:pt x="0" y="2169825"/>
                </a:lnTo>
                <a:lnTo>
                  <a:pt x="0" y="0"/>
                </a:lnTo>
                <a:close/>
              </a:path>
            </a:pathLst>
          </a:cu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ea typeface="Segoe UI" panose="020B0502040204020203" pitchFamily="34" charset="0"/>
                <a:cs typeface="Times New Roman" pitchFamily="18" charset="0"/>
              </a:rPr>
              <a:t>ПРАВОВОЕ РУГУЛИРОВАНИЕ НОРМИРОВАНИЯ ТРУДА</a:t>
            </a:r>
            <a:endParaRPr lang="ru-RU" dirty="0">
              <a:latin typeface="Times New Roman" pitchFamily="18" charset="0"/>
              <a:ea typeface="Segoe UI" panose="020B0502040204020203" pitchFamily="34" charset="0"/>
              <a:cs typeface="Times New Roman" pitchFamily="18" charset="0"/>
            </a:endParaRPr>
          </a:p>
        </p:txBody>
      </p:sp>
      <p:cxnSp>
        <p:nvCxnSpPr>
          <p:cNvPr id="20" name="Прямая соединительная линия 19"/>
          <p:cNvCxnSpPr>
            <a:stCxn id="17" idx="3"/>
            <a:endCxn id="17" idx="2"/>
          </p:cNvCxnSpPr>
          <p:nvPr/>
        </p:nvCxnSpPr>
        <p:spPr>
          <a:xfrm>
            <a:off x="662523" y="514802"/>
            <a:ext cx="8736971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3111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3303" y="6237312"/>
            <a:ext cx="1999307" cy="394874"/>
          </a:xfrm>
        </p:spPr>
      </p:pic>
      <p:sp>
        <p:nvSpPr>
          <p:cNvPr id="5" name="Прямоугольник 4"/>
          <p:cNvSpPr/>
          <p:nvPr/>
        </p:nvSpPr>
        <p:spPr>
          <a:xfrm>
            <a:off x="272480" y="2636913"/>
            <a:ext cx="897099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4500"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База действующих норм труда применяются в структурных подразделениях и филиалах АО «НК «ҚТЖ» и имеет следующую структуру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1" name="Диаграмма 10"/>
          <p:cNvGraphicFramePr/>
          <p:nvPr>
            <p:extLst>
              <p:ext uri="{D42A27DB-BD31-4B8C-83A1-F6EECF244321}">
                <p14:modId xmlns:p14="http://schemas.microsoft.com/office/powerpoint/2010/main" val="227303507"/>
              </p:ext>
            </p:extLst>
          </p:nvPr>
        </p:nvGraphicFramePr>
        <p:xfrm>
          <a:off x="428497" y="3356992"/>
          <a:ext cx="5559983" cy="3024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2" name="Диаграмма 11"/>
          <p:cNvGraphicFramePr/>
          <p:nvPr>
            <p:extLst>
              <p:ext uri="{D42A27DB-BD31-4B8C-83A1-F6EECF244321}">
                <p14:modId xmlns:p14="http://schemas.microsoft.com/office/powerpoint/2010/main" val="3395836474"/>
              </p:ext>
            </p:extLst>
          </p:nvPr>
        </p:nvGraphicFramePr>
        <p:xfrm>
          <a:off x="4796983" y="3356992"/>
          <a:ext cx="4602511" cy="3024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62523" y="145470"/>
            <a:ext cx="8736971" cy="369332"/>
          </a:xfrm>
          <a:custGeom>
            <a:avLst/>
            <a:gdLst>
              <a:gd name="connsiteX0" fmla="*/ 0 w 8064896"/>
              <a:gd name="connsiteY0" fmla="*/ 0 h 2169825"/>
              <a:gd name="connsiteX1" fmla="*/ 8064896 w 8064896"/>
              <a:gd name="connsiteY1" fmla="*/ 0 h 2169825"/>
              <a:gd name="connsiteX2" fmla="*/ 8064896 w 8064896"/>
              <a:gd name="connsiteY2" fmla="*/ 2169825 h 2169825"/>
              <a:gd name="connsiteX3" fmla="*/ 0 w 8064896"/>
              <a:gd name="connsiteY3" fmla="*/ 2169825 h 2169825"/>
              <a:gd name="connsiteX4" fmla="*/ 0 w 8064896"/>
              <a:gd name="connsiteY4" fmla="*/ 0 h 2169825"/>
              <a:gd name="connsiteX0" fmla="*/ 0 w 8064896"/>
              <a:gd name="connsiteY0" fmla="*/ 0 h 2169825"/>
              <a:gd name="connsiteX1" fmla="*/ 5037024 w 8064896"/>
              <a:gd name="connsiteY1" fmla="*/ 1207698 h 2169825"/>
              <a:gd name="connsiteX2" fmla="*/ 8064896 w 8064896"/>
              <a:gd name="connsiteY2" fmla="*/ 2169825 h 2169825"/>
              <a:gd name="connsiteX3" fmla="*/ 0 w 8064896"/>
              <a:gd name="connsiteY3" fmla="*/ 2169825 h 2169825"/>
              <a:gd name="connsiteX4" fmla="*/ 0 w 8064896"/>
              <a:gd name="connsiteY4" fmla="*/ 0 h 2169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64896" h="2169825">
                <a:moveTo>
                  <a:pt x="0" y="0"/>
                </a:moveTo>
                <a:lnTo>
                  <a:pt x="5037024" y="1207698"/>
                </a:lnTo>
                <a:lnTo>
                  <a:pt x="8064896" y="2169825"/>
                </a:lnTo>
                <a:lnTo>
                  <a:pt x="0" y="2169825"/>
                </a:lnTo>
                <a:lnTo>
                  <a:pt x="0" y="0"/>
                </a:lnTo>
                <a:close/>
              </a:path>
            </a:pathLst>
          </a:cu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ea typeface="Segoe UI" panose="020B0502040204020203" pitchFamily="34" charset="0"/>
                <a:cs typeface="Times New Roman" pitchFamily="18" charset="0"/>
              </a:rPr>
              <a:t>НОРМИРОВАНИЕ ТРУДА В АО «НК «</a:t>
            </a:r>
            <a:r>
              <a:rPr lang="kk-KZ" dirty="0" smtClean="0">
                <a:latin typeface="Times New Roman" pitchFamily="18" charset="0"/>
                <a:ea typeface="Segoe UI" panose="020B0502040204020203" pitchFamily="34" charset="0"/>
                <a:cs typeface="Times New Roman" pitchFamily="18" charset="0"/>
              </a:rPr>
              <a:t>ҚТЖ</a:t>
            </a:r>
            <a:r>
              <a:rPr lang="ru-RU" dirty="0" smtClean="0">
                <a:latin typeface="Times New Roman" pitchFamily="18" charset="0"/>
                <a:ea typeface="Segoe UI" panose="020B0502040204020203" pitchFamily="34" charset="0"/>
                <a:cs typeface="Times New Roman" pitchFamily="18" charset="0"/>
              </a:rPr>
              <a:t>»</a:t>
            </a:r>
            <a:endParaRPr lang="ru-RU" dirty="0">
              <a:latin typeface="Times New Roman" pitchFamily="18" charset="0"/>
              <a:ea typeface="Segoe UI" panose="020B0502040204020203" pitchFamily="34" charset="0"/>
              <a:cs typeface="Times New Roman" pitchFamily="18" charset="0"/>
            </a:endParaRPr>
          </a:p>
        </p:txBody>
      </p:sp>
      <p:cxnSp>
        <p:nvCxnSpPr>
          <p:cNvPr id="8" name="Прямая соединительная линия 7"/>
          <p:cNvCxnSpPr>
            <a:stCxn id="7" idx="3"/>
            <a:endCxn id="7" idx="2"/>
          </p:cNvCxnSpPr>
          <p:nvPr/>
        </p:nvCxnSpPr>
        <p:spPr>
          <a:xfrm>
            <a:off x="662523" y="514802"/>
            <a:ext cx="8736971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Прямоугольник 2"/>
          <p:cNvSpPr/>
          <p:nvPr/>
        </p:nvSpPr>
        <p:spPr>
          <a:xfrm>
            <a:off x="662523" y="738570"/>
            <a:ext cx="873697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7675"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В АО «НК «ҚТЖ» создана и действуют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нормативная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база типовых норм и нормативов по труду из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119 норм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труда (норм и нормативов по труду) в разрезе должностей, профессий и видов деятельности, утвержденной и согласованной в установленном законодательством порядке, в том числе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116 нормативов                       АО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«НК «ҚТЖ»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3 межотраслевых норм труда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1129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3303" y="6237312"/>
            <a:ext cx="1999307" cy="394874"/>
          </a:xfrm>
        </p:spPr>
      </p:pic>
      <p:sp>
        <p:nvSpPr>
          <p:cNvPr id="6" name="TextBox 5"/>
          <p:cNvSpPr txBox="1"/>
          <p:nvPr/>
        </p:nvSpPr>
        <p:spPr>
          <a:xfrm>
            <a:off x="650295" y="533580"/>
            <a:ext cx="8749199" cy="1754326"/>
          </a:xfrm>
          <a:custGeom>
            <a:avLst/>
            <a:gdLst>
              <a:gd name="connsiteX0" fmla="*/ 0 w 8064896"/>
              <a:gd name="connsiteY0" fmla="*/ 0 h 2169825"/>
              <a:gd name="connsiteX1" fmla="*/ 8064896 w 8064896"/>
              <a:gd name="connsiteY1" fmla="*/ 0 h 2169825"/>
              <a:gd name="connsiteX2" fmla="*/ 8064896 w 8064896"/>
              <a:gd name="connsiteY2" fmla="*/ 2169825 h 2169825"/>
              <a:gd name="connsiteX3" fmla="*/ 0 w 8064896"/>
              <a:gd name="connsiteY3" fmla="*/ 2169825 h 2169825"/>
              <a:gd name="connsiteX4" fmla="*/ 0 w 8064896"/>
              <a:gd name="connsiteY4" fmla="*/ 0 h 2169825"/>
              <a:gd name="connsiteX0" fmla="*/ 0 w 8064896"/>
              <a:gd name="connsiteY0" fmla="*/ 0 h 2169825"/>
              <a:gd name="connsiteX1" fmla="*/ 5037024 w 8064896"/>
              <a:gd name="connsiteY1" fmla="*/ 1207698 h 2169825"/>
              <a:gd name="connsiteX2" fmla="*/ 8064896 w 8064896"/>
              <a:gd name="connsiteY2" fmla="*/ 2169825 h 2169825"/>
              <a:gd name="connsiteX3" fmla="*/ 0 w 8064896"/>
              <a:gd name="connsiteY3" fmla="*/ 2169825 h 2169825"/>
              <a:gd name="connsiteX4" fmla="*/ 0 w 8064896"/>
              <a:gd name="connsiteY4" fmla="*/ 0 h 2169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64896" h="2169825">
                <a:moveTo>
                  <a:pt x="0" y="0"/>
                </a:moveTo>
                <a:lnTo>
                  <a:pt x="5037024" y="1207698"/>
                </a:lnTo>
                <a:lnTo>
                  <a:pt x="8064896" y="2169825"/>
                </a:lnTo>
                <a:lnTo>
                  <a:pt x="0" y="2169825"/>
                </a:lnTo>
                <a:lnTo>
                  <a:pt x="0" y="0"/>
                </a:lnTo>
                <a:close/>
              </a:path>
            </a:pathLst>
          </a:custGeom>
          <a:noFill/>
        </p:spPr>
        <p:txBody>
          <a:bodyPr wrap="square" rtlCol="0">
            <a:spAutoFit/>
          </a:bodyPr>
          <a:lstStyle/>
          <a:p>
            <a:pPr indent="44450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АО «НК «ҚТЖ» постоянно проводится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работа по анализу и актуализации норм труда. В случае возникновения основании для пересмотра норм, таких как: изменение организационно-технических условий производства, внедрение новых техники и технологий и т.п. проводится работа по пересмотру норм труда, их согласованию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установленном порядке 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соответствующих уполномоченных государственных органах и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переутверждению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62523" y="145470"/>
            <a:ext cx="8736971" cy="369332"/>
          </a:xfrm>
          <a:custGeom>
            <a:avLst/>
            <a:gdLst>
              <a:gd name="connsiteX0" fmla="*/ 0 w 8064896"/>
              <a:gd name="connsiteY0" fmla="*/ 0 h 2169825"/>
              <a:gd name="connsiteX1" fmla="*/ 8064896 w 8064896"/>
              <a:gd name="connsiteY1" fmla="*/ 0 h 2169825"/>
              <a:gd name="connsiteX2" fmla="*/ 8064896 w 8064896"/>
              <a:gd name="connsiteY2" fmla="*/ 2169825 h 2169825"/>
              <a:gd name="connsiteX3" fmla="*/ 0 w 8064896"/>
              <a:gd name="connsiteY3" fmla="*/ 2169825 h 2169825"/>
              <a:gd name="connsiteX4" fmla="*/ 0 w 8064896"/>
              <a:gd name="connsiteY4" fmla="*/ 0 h 2169825"/>
              <a:gd name="connsiteX0" fmla="*/ 0 w 8064896"/>
              <a:gd name="connsiteY0" fmla="*/ 0 h 2169825"/>
              <a:gd name="connsiteX1" fmla="*/ 5037024 w 8064896"/>
              <a:gd name="connsiteY1" fmla="*/ 1207698 h 2169825"/>
              <a:gd name="connsiteX2" fmla="*/ 8064896 w 8064896"/>
              <a:gd name="connsiteY2" fmla="*/ 2169825 h 2169825"/>
              <a:gd name="connsiteX3" fmla="*/ 0 w 8064896"/>
              <a:gd name="connsiteY3" fmla="*/ 2169825 h 2169825"/>
              <a:gd name="connsiteX4" fmla="*/ 0 w 8064896"/>
              <a:gd name="connsiteY4" fmla="*/ 0 h 2169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64896" h="2169825">
                <a:moveTo>
                  <a:pt x="0" y="0"/>
                </a:moveTo>
                <a:lnTo>
                  <a:pt x="5037024" y="1207698"/>
                </a:lnTo>
                <a:lnTo>
                  <a:pt x="8064896" y="2169825"/>
                </a:lnTo>
                <a:lnTo>
                  <a:pt x="0" y="2169825"/>
                </a:lnTo>
                <a:lnTo>
                  <a:pt x="0" y="0"/>
                </a:lnTo>
                <a:close/>
              </a:path>
            </a:pathLst>
          </a:cu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ea typeface="Segoe UI" panose="020B0502040204020203" pitchFamily="34" charset="0"/>
                <a:cs typeface="Times New Roman" pitchFamily="18" charset="0"/>
              </a:rPr>
              <a:t>НОРМИРОВАНИЕ ТРУДА В АО «НК «</a:t>
            </a:r>
            <a:r>
              <a:rPr lang="kk-KZ" dirty="0" smtClean="0">
                <a:latin typeface="Times New Roman" pitchFamily="18" charset="0"/>
                <a:ea typeface="Segoe UI" panose="020B0502040204020203" pitchFamily="34" charset="0"/>
                <a:cs typeface="Times New Roman" pitchFamily="18" charset="0"/>
              </a:rPr>
              <a:t>ҚТЖ</a:t>
            </a:r>
            <a:r>
              <a:rPr lang="ru-RU" dirty="0" smtClean="0">
                <a:latin typeface="Times New Roman" pitchFamily="18" charset="0"/>
                <a:ea typeface="Segoe UI" panose="020B0502040204020203" pitchFamily="34" charset="0"/>
                <a:cs typeface="Times New Roman" pitchFamily="18" charset="0"/>
              </a:rPr>
              <a:t>»</a:t>
            </a:r>
            <a:endParaRPr lang="ru-RU" dirty="0">
              <a:latin typeface="Times New Roman" pitchFamily="18" charset="0"/>
              <a:ea typeface="Segoe UI" panose="020B0502040204020203" pitchFamily="34" charset="0"/>
              <a:cs typeface="Times New Roman" pitchFamily="18" charset="0"/>
            </a:endParaRPr>
          </a:p>
        </p:txBody>
      </p:sp>
      <p:cxnSp>
        <p:nvCxnSpPr>
          <p:cNvPr id="8" name="Прямая соединительная линия 7"/>
          <p:cNvCxnSpPr>
            <a:stCxn id="7" idx="3"/>
            <a:endCxn id="7" idx="2"/>
          </p:cNvCxnSpPr>
          <p:nvPr/>
        </p:nvCxnSpPr>
        <p:spPr>
          <a:xfrm>
            <a:off x="662523" y="514802"/>
            <a:ext cx="8736971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Диаграмма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20152808"/>
              </p:ext>
            </p:extLst>
          </p:nvPr>
        </p:nvGraphicFramePr>
        <p:xfrm>
          <a:off x="650295" y="2132856"/>
          <a:ext cx="8623185" cy="4032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752974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>
    <a:lnDef>
      <a:spPr>
        <a:ln w="254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Воздушный поток">
    <a:dk1>
      <a:sysClr val="windowText" lastClr="000000"/>
    </a:dk1>
    <a:lt1>
      <a:sysClr val="window" lastClr="FFFFFF"/>
    </a:lt1>
    <a:dk2>
      <a:srgbClr val="212745"/>
    </a:dk2>
    <a:lt2>
      <a:srgbClr val="B4DCFA"/>
    </a:lt2>
    <a:accent1>
      <a:srgbClr val="4E67C8"/>
    </a:accent1>
    <a:accent2>
      <a:srgbClr val="5ECCF3"/>
    </a:accent2>
    <a:accent3>
      <a:srgbClr val="A7EA52"/>
    </a:accent3>
    <a:accent4>
      <a:srgbClr val="5DCEAF"/>
    </a:accent4>
    <a:accent5>
      <a:srgbClr val="FF8021"/>
    </a:accent5>
    <a:accent6>
      <a:srgbClr val="F14124"/>
    </a:accent6>
    <a:hlink>
      <a:srgbClr val="56C7AA"/>
    </a:hlink>
    <a:folHlink>
      <a:srgbClr val="59A8D1"/>
    </a:folHlink>
  </a:clrScheme>
  <a:fontScheme name="Воздушный поток">
    <a:majorFont>
      <a:latin typeface="Trebuchet MS"/>
      <a:ea typeface=""/>
      <a:cs typeface=""/>
      <a:font script="Jpan" typeface="HGｺﾞｼｯｸM"/>
      <a:font script="Hang" typeface="HY그래픽B"/>
      <a:font script="Hans" typeface="方正姚体"/>
      <a:font script="Hant" typeface="微軟正黑體"/>
      <a:font script="Arab" typeface="Tahoma"/>
      <a:font script="Hebr" typeface="Gisha"/>
      <a:font script="Thai" typeface="Iris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  <a:font script="Geor" typeface="Sylfaen"/>
    </a:majorFont>
    <a:minorFont>
      <a:latin typeface="Trebuchet MS"/>
      <a:ea typeface=""/>
      <a:cs typeface=""/>
      <a:font script="Jpan" typeface="HGｺﾞｼｯｸM"/>
      <a:font script="Hang" typeface="HY그래픽M"/>
      <a:font script="Hans" typeface="方正姚体"/>
      <a:font script="Hant" typeface="微軟正黑體"/>
      <a:font script="Arab" typeface="Tahoma"/>
      <a:font script="Hebr" typeface="Gisha"/>
      <a:font script="Thai" typeface="Iris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Воздушный поток">
    <a:fillStyleLst>
      <a:solidFill>
        <a:schemeClr val="phClr"/>
      </a:solidFill>
      <a:gradFill rotWithShape="1">
        <a:gsLst>
          <a:gs pos="28000">
            <a:schemeClr val="phClr">
              <a:tint val="18000"/>
              <a:satMod val="120000"/>
              <a:lumMod val="88000"/>
            </a:schemeClr>
          </a:gs>
          <a:gs pos="100000">
            <a:schemeClr val="phClr">
              <a:tint val="40000"/>
              <a:satMod val="100000"/>
              <a:lumMod val="78000"/>
            </a:schemeClr>
          </a:gs>
        </a:gsLst>
        <a:lin ang="5400000" scaled="0"/>
      </a:gradFill>
      <a:gradFill rotWithShape="1">
        <a:gsLst>
          <a:gs pos="0">
            <a:schemeClr val="phClr">
              <a:lumMod val="95000"/>
            </a:schemeClr>
          </a:gs>
          <a:gs pos="100000">
            <a:schemeClr val="phClr">
              <a:shade val="82000"/>
              <a:satMod val="125000"/>
              <a:lumMod val="74000"/>
            </a:schemeClr>
          </a:gs>
        </a:gsLst>
        <a:lin ang="5400000" scaled="0"/>
      </a:gradFill>
    </a:fillStyleLst>
    <a:lnStyleLst>
      <a:ln w="9525" cap="flat" cmpd="sng" algn="ctr">
        <a:solidFill>
          <a:schemeClr val="phClr"/>
        </a:solidFill>
        <a:prstDash val="solid"/>
      </a:ln>
      <a:ln w="15875" cap="flat" cmpd="sng" algn="ctr">
        <a:solidFill>
          <a:schemeClr val="phClr">
            <a:shade val="75000"/>
            <a:satMod val="125000"/>
            <a:lumMod val="7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a:effectStyle>
      <a:effectStyle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a:effectStyle>
      <a:effectStyle>
        <a:effectLst>
          <a:reflection blurRad="38100" stA="26000" endPos="23000" dist="25400" dir="5400000" sy="-100000" rotWithShape="0"/>
        </a:effectLst>
        <a:scene3d>
          <a:camera prst="orthographicFront">
            <a:rot lat="0" lon="0" rev="0"/>
          </a:camera>
          <a:lightRig rig="balanced" dir="tr"/>
        </a:scene3d>
        <a:sp3d contourW="14605" prstMaterial="plastic">
          <a:bevelT w="50800"/>
          <a:contourClr>
            <a:schemeClr val="phClr">
              <a:shade val="30000"/>
              <a:satMod val="120000"/>
            </a:schemeClr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98000"/>
              <a:shade val="90000"/>
              <a:satMod val="160000"/>
              <a:lumMod val="100000"/>
            </a:schemeClr>
          </a:gs>
          <a:gs pos="60000">
            <a:schemeClr val="phClr">
              <a:tint val="95000"/>
              <a:shade val="100000"/>
              <a:satMod val="130000"/>
              <a:lumMod val="130000"/>
            </a:schemeClr>
          </a:gs>
          <a:gs pos="100000">
            <a:schemeClr val="phClr">
              <a:tint val="97000"/>
              <a:shade val="100000"/>
              <a:hueMod val="100000"/>
              <a:satMod val="140000"/>
              <a:lumMod val="80000"/>
            </a:schemeClr>
          </a:gs>
        </a:gsLst>
        <a:path path="circle">
          <a:fillToRect l="20000" t="10000" r="20000" b="60000"/>
        </a:path>
      </a:gradFill>
      <a:gradFill rotWithShape="1">
        <a:gsLst>
          <a:gs pos="0">
            <a:schemeClr val="phClr">
              <a:tint val="94000"/>
              <a:satMod val="160000"/>
              <a:lumMod val="160000"/>
            </a:schemeClr>
          </a:gs>
          <a:gs pos="42000">
            <a:schemeClr val="phClr">
              <a:tint val="94000"/>
              <a:shade val="94000"/>
              <a:satMod val="160000"/>
              <a:lumMod val="130000"/>
            </a:schemeClr>
          </a:gs>
          <a:gs pos="100000">
            <a:schemeClr val="phClr">
              <a:tint val="97000"/>
              <a:shade val="94000"/>
              <a:satMod val="180000"/>
              <a:lumMod val="84000"/>
            </a:schemeClr>
          </a:gs>
        </a:gsLst>
        <a:path path="circle">
          <a:fillToRect l="24000" t="44000" r="24000" b="12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Воздушный поток">
    <a:dk1>
      <a:sysClr val="windowText" lastClr="000000"/>
    </a:dk1>
    <a:lt1>
      <a:sysClr val="window" lastClr="FFFFFF"/>
    </a:lt1>
    <a:dk2>
      <a:srgbClr val="212745"/>
    </a:dk2>
    <a:lt2>
      <a:srgbClr val="B4DCFA"/>
    </a:lt2>
    <a:accent1>
      <a:srgbClr val="4E67C8"/>
    </a:accent1>
    <a:accent2>
      <a:srgbClr val="5ECCF3"/>
    </a:accent2>
    <a:accent3>
      <a:srgbClr val="A7EA52"/>
    </a:accent3>
    <a:accent4>
      <a:srgbClr val="5DCEAF"/>
    </a:accent4>
    <a:accent5>
      <a:srgbClr val="FF8021"/>
    </a:accent5>
    <a:accent6>
      <a:srgbClr val="F14124"/>
    </a:accent6>
    <a:hlink>
      <a:srgbClr val="56C7AA"/>
    </a:hlink>
    <a:folHlink>
      <a:srgbClr val="59A8D1"/>
    </a:folHlink>
  </a:clrScheme>
  <a:fontScheme name="Воздушный поток">
    <a:majorFont>
      <a:latin typeface="Trebuchet MS"/>
      <a:ea typeface=""/>
      <a:cs typeface=""/>
      <a:font script="Jpan" typeface="HGｺﾞｼｯｸM"/>
      <a:font script="Hang" typeface="HY그래픽B"/>
      <a:font script="Hans" typeface="方正姚体"/>
      <a:font script="Hant" typeface="微軟正黑體"/>
      <a:font script="Arab" typeface="Tahoma"/>
      <a:font script="Hebr" typeface="Gisha"/>
      <a:font script="Thai" typeface="Iris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  <a:font script="Geor" typeface="Sylfaen"/>
    </a:majorFont>
    <a:minorFont>
      <a:latin typeface="Trebuchet MS"/>
      <a:ea typeface=""/>
      <a:cs typeface=""/>
      <a:font script="Jpan" typeface="HGｺﾞｼｯｸM"/>
      <a:font script="Hang" typeface="HY그래픽M"/>
      <a:font script="Hans" typeface="方正姚体"/>
      <a:font script="Hant" typeface="微軟正黑體"/>
      <a:font script="Arab" typeface="Tahoma"/>
      <a:font script="Hebr" typeface="Gisha"/>
      <a:font script="Thai" typeface="Iris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Воздушный поток">
    <a:fillStyleLst>
      <a:solidFill>
        <a:schemeClr val="phClr"/>
      </a:solidFill>
      <a:gradFill rotWithShape="1">
        <a:gsLst>
          <a:gs pos="28000">
            <a:schemeClr val="phClr">
              <a:tint val="18000"/>
              <a:satMod val="120000"/>
              <a:lumMod val="88000"/>
            </a:schemeClr>
          </a:gs>
          <a:gs pos="100000">
            <a:schemeClr val="phClr">
              <a:tint val="40000"/>
              <a:satMod val="100000"/>
              <a:lumMod val="78000"/>
            </a:schemeClr>
          </a:gs>
        </a:gsLst>
        <a:lin ang="5400000" scaled="0"/>
      </a:gradFill>
      <a:gradFill rotWithShape="1">
        <a:gsLst>
          <a:gs pos="0">
            <a:schemeClr val="phClr">
              <a:lumMod val="95000"/>
            </a:schemeClr>
          </a:gs>
          <a:gs pos="100000">
            <a:schemeClr val="phClr">
              <a:shade val="82000"/>
              <a:satMod val="125000"/>
              <a:lumMod val="74000"/>
            </a:schemeClr>
          </a:gs>
        </a:gsLst>
        <a:lin ang="5400000" scaled="0"/>
      </a:gradFill>
    </a:fillStyleLst>
    <a:lnStyleLst>
      <a:ln w="9525" cap="flat" cmpd="sng" algn="ctr">
        <a:solidFill>
          <a:schemeClr val="phClr"/>
        </a:solidFill>
        <a:prstDash val="solid"/>
      </a:ln>
      <a:ln w="15875" cap="flat" cmpd="sng" algn="ctr">
        <a:solidFill>
          <a:schemeClr val="phClr">
            <a:shade val="75000"/>
            <a:satMod val="125000"/>
            <a:lumMod val="7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a:effectStyle>
      <a:effectStyle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a:effectStyle>
      <a:effectStyle>
        <a:effectLst>
          <a:reflection blurRad="38100" stA="26000" endPos="23000" dist="25400" dir="5400000" sy="-100000" rotWithShape="0"/>
        </a:effectLst>
        <a:scene3d>
          <a:camera prst="orthographicFront">
            <a:rot lat="0" lon="0" rev="0"/>
          </a:camera>
          <a:lightRig rig="balanced" dir="tr"/>
        </a:scene3d>
        <a:sp3d contourW="14605" prstMaterial="plastic">
          <a:bevelT w="50800"/>
          <a:contourClr>
            <a:schemeClr val="phClr">
              <a:shade val="30000"/>
              <a:satMod val="120000"/>
            </a:schemeClr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98000"/>
              <a:shade val="90000"/>
              <a:satMod val="160000"/>
              <a:lumMod val="100000"/>
            </a:schemeClr>
          </a:gs>
          <a:gs pos="60000">
            <a:schemeClr val="phClr">
              <a:tint val="95000"/>
              <a:shade val="100000"/>
              <a:satMod val="130000"/>
              <a:lumMod val="130000"/>
            </a:schemeClr>
          </a:gs>
          <a:gs pos="100000">
            <a:schemeClr val="phClr">
              <a:tint val="97000"/>
              <a:shade val="100000"/>
              <a:hueMod val="100000"/>
              <a:satMod val="140000"/>
              <a:lumMod val="80000"/>
            </a:schemeClr>
          </a:gs>
        </a:gsLst>
        <a:path path="circle">
          <a:fillToRect l="20000" t="10000" r="20000" b="60000"/>
        </a:path>
      </a:gradFill>
      <a:gradFill rotWithShape="1">
        <a:gsLst>
          <a:gs pos="0">
            <a:schemeClr val="phClr">
              <a:tint val="94000"/>
              <a:satMod val="160000"/>
              <a:lumMod val="160000"/>
            </a:schemeClr>
          </a:gs>
          <a:gs pos="42000">
            <a:schemeClr val="phClr">
              <a:tint val="94000"/>
              <a:shade val="94000"/>
              <a:satMod val="160000"/>
              <a:lumMod val="130000"/>
            </a:schemeClr>
          </a:gs>
          <a:gs pos="100000">
            <a:schemeClr val="phClr">
              <a:tint val="97000"/>
              <a:shade val="94000"/>
              <a:satMod val="180000"/>
              <a:lumMod val="84000"/>
            </a:schemeClr>
          </a:gs>
        </a:gsLst>
        <a:path path="circle">
          <a:fillToRect l="24000" t="44000" r="24000" b="12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2839</TotalTime>
  <Words>979</Words>
  <Application>Microsoft Office PowerPoint</Application>
  <PresentationFormat>Лист A4 (210x297 мм)</PresentationFormat>
  <Paragraphs>84</Paragraphs>
  <Slides>12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Воздушный поток</vt:lpstr>
      <vt:lpstr>Нормирование труда в  акционерном обществе «Национальная компания «Қазақстан темір жолы»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Нормы труда</dc:title>
  <dc:creator>Ерлан Б Базарбаев</dc:creator>
  <cp:lastModifiedBy>Ерлан Б Базарбаев</cp:lastModifiedBy>
  <cp:revision>219</cp:revision>
  <cp:lastPrinted>2017-10-23T09:49:34Z</cp:lastPrinted>
  <dcterms:created xsi:type="dcterms:W3CDTF">2015-11-24T09:28:26Z</dcterms:created>
  <dcterms:modified xsi:type="dcterms:W3CDTF">2019-11-25T08:56:53Z</dcterms:modified>
</cp:coreProperties>
</file>