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9" r:id="rId3"/>
    <p:sldId id="278" r:id="rId4"/>
    <p:sldId id="261" r:id="rId5"/>
    <p:sldId id="262" r:id="rId6"/>
    <p:sldId id="274" r:id="rId7"/>
    <p:sldId id="268" r:id="rId8"/>
    <p:sldId id="263" r:id="rId9"/>
    <p:sldId id="264" r:id="rId10"/>
    <p:sldId id="265" r:id="rId11"/>
    <p:sldId id="266" r:id="rId12"/>
    <p:sldId id="267" r:id="rId13"/>
    <p:sldId id="276" r:id="rId14"/>
    <p:sldId id="273" r:id="rId15"/>
    <p:sldId id="277" r:id="rId16"/>
    <p:sldId id="280" r:id="rId17"/>
    <p:sldId id="281" r:id="rId18"/>
    <p:sldId id="269" r:id="rId19"/>
    <p:sldId id="270" r:id="rId20"/>
    <p:sldId id="272" r:id="rId21"/>
    <p:sldId id="283" r:id="rId22"/>
    <p:sldId id="279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77C-9BE2-424A-83C5-E560B853F569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B1B2-BF8C-4ACD-AFBF-966153A98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830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77C-9BE2-424A-83C5-E560B853F569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B1B2-BF8C-4ACD-AFBF-966153A98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974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77C-9BE2-424A-83C5-E560B853F569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B1B2-BF8C-4ACD-AFBF-966153A98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743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77C-9BE2-424A-83C5-E560B853F569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B1B2-BF8C-4ACD-AFBF-966153A98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26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77C-9BE2-424A-83C5-E560B853F569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B1B2-BF8C-4ACD-AFBF-966153A98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67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77C-9BE2-424A-83C5-E560B853F569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B1B2-BF8C-4ACD-AFBF-966153A98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705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77C-9BE2-424A-83C5-E560B853F569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B1B2-BF8C-4ACD-AFBF-966153A98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942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77C-9BE2-424A-83C5-E560B853F569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B1B2-BF8C-4ACD-AFBF-966153A98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44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77C-9BE2-424A-83C5-E560B853F569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B1B2-BF8C-4ACD-AFBF-966153A98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179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77C-9BE2-424A-83C5-E560B853F569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B1B2-BF8C-4ACD-AFBF-966153A98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580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77C-9BE2-424A-83C5-E560B853F569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B1B2-BF8C-4ACD-AFBF-966153A98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712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7C77C-9BE2-424A-83C5-E560B853F569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5B1B2-BF8C-4ACD-AFBF-966153A98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810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bsharipov@mail.ru" TargetMode="External"/><Relationship Id="rId4" Type="http://schemas.openxmlformats.org/officeDocument/2006/relationships/hyperlink" Target="mailto:uskenbaeva@gmail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66153" y="895071"/>
            <a:ext cx="11917680" cy="40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kern="1800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ДИСТАНЦИОННОЕ ОБУЧЕНИЕ</a:t>
            </a:r>
            <a:r>
              <a:rPr lang="en-US" sz="2000" b="1" kern="1800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000" b="1" kern="1800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 СИСТЕМЕ ФОРМАЛЬНОГО  ОБРАЗОВАНИЯ</a:t>
            </a:r>
            <a:endParaRPr lang="ru-RU" sz="2000" dirty="0">
              <a:solidFill>
                <a:srgbClr val="FF0000"/>
              </a:solidFill>
              <a:latin typeface="Arial Black" panose="020B0A040201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 descr="http://www.riakchr.ru/upload/iblock/6c0/6c02a7abce8e688b40f7722334f8689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1449450"/>
            <a:ext cx="10747332" cy="41340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63374" y="5639705"/>
            <a:ext cx="12128626" cy="1179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Р.К. </a:t>
            </a:r>
            <a:r>
              <a:rPr lang="ru-RU" sz="1200" b="1" i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Ускенбаева</a:t>
            </a:r>
            <a:r>
              <a:rPr lang="en-US" sz="12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2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</a:t>
            </a:r>
            <a:r>
              <a:rPr lang="en-US" sz="12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2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ректор Международного университета информационных технологий (МУИТ), </a:t>
            </a:r>
            <a:r>
              <a:rPr lang="en-US" sz="12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2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д.т.н., профессор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академик МАИН, </a:t>
            </a:r>
            <a:r>
              <a:rPr lang="en-US" sz="1200" b="1" i="1" u="sng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uskenbaeva</a:t>
            </a:r>
            <a:r>
              <a:rPr lang="ru-RU" sz="1200" b="1" i="1" u="sng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@</a:t>
            </a:r>
            <a:r>
              <a:rPr lang="en-US" sz="1200" b="1" i="1" u="sng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gmail</a:t>
            </a:r>
            <a:r>
              <a:rPr lang="ru-RU" sz="1200" b="1" i="1" u="sng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.</a:t>
            </a:r>
            <a:r>
              <a:rPr lang="en-US" sz="1200" b="1" i="1" u="sng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com</a:t>
            </a:r>
            <a:r>
              <a:rPr lang="en-US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</a:t>
            </a:r>
            <a:r>
              <a:rPr lang="ru-RU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Б.Ж. Шарипов </a:t>
            </a:r>
            <a:r>
              <a:rPr lang="en-US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en-US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директор Центра образовательных инноваций и </a:t>
            </a:r>
            <a:r>
              <a:rPr lang="en-US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Smart</a:t>
            </a:r>
            <a:r>
              <a:rPr lang="ru-RU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-обучения МУИТ, </a:t>
            </a:r>
            <a:r>
              <a:rPr lang="en-US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д.п.н, к.т.н., академик МАИН, иностранный академик РАЕН,  </a:t>
            </a:r>
            <a:r>
              <a:rPr lang="en-US" sz="1200" b="1" i="1" u="sng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bsharipov</a:t>
            </a:r>
            <a:r>
              <a:rPr lang="ru-RU" sz="1200" b="1" i="1" u="sng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@</a:t>
            </a:r>
            <a:r>
              <a:rPr lang="en-US" sz="1200" b="1" i="1" u="sng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mail</a:t>
            </a:r>
            <a:r>
              <a:rPr lang="ru-RU" sz="1200" b="1" i="1" u="sng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.</a:t>
            </a:r>
            <a:r>
              <a:rPr lang="en-US" sz="1200" b="1" i="1" u="sng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ru</a:t>
            </a:r>
            <a:r>
              <a:rPr lang="en-US" sz="1200" b="1" i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200" b="1" i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09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1137663" y="2238330"/>
            <a:ext cx="10345783" cy="535119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Индивидуализация обучения; 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Интенсификация или изменение характера преподавательского ресурса; 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Повышение качества обучения; 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Захват новых сегментов рынка образовательных услуг  (например, на удаленных территориях);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Сохранение и тиражирование педагогического опыта знаний и методики преподавания; 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Удешевление компонентов учебного процесса. </a:t>
            </a: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24000" y="1084252"/>
            <a:ext cx="81678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rgbClr val="002060"/>
                </a:solidFill>
              </a:rPr>
              <a:t>Основные задачи дистанционного обучения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904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857029" y="1128151"/>
            <a:ext cx="8886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Базовые компоненты дистанционного обучения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57029" y="2200996"/>
            <a:ext cx="10189028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dirty="0">
                <a:latin typeface="Calibri" panose="020F0502020204030204" pitchFamily="34" charset="0"/>
              </a:rPr>
              <a:t> </a:t>
            </a:r>
            <a:r>
              <a:rPr lang="ru-RU" altLang="ru-RU" sz="2400" b="1" dirty="0">
                <a:latin typeface="Calibri" panose="020F0502020204030204" pitchFamily="34" charset="0"/>
              </a:rPr>
              <a:t>Информационные сетевые ресурсы и телекоммуникации;</a:t>
            </a:r>
          </a:p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sz="2400" b="1" dirty="0">
                <a:latin typeface="Calibri" panose="020F0502020204030204" pitchFamily="34" charset="0"/>
              </a:rPr>
              <a:t> Печатные издания и учебно-методические пособия;</a:t>
            </a:r>
          </a:p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sz="2400" b="1" dirty="0">
                <a:latin typeface="Calibri" panose="020F0502020204030204" pitchFamily="34" charset="0"/>
              </a:rPr>
              <a:t> Активное взаимодействие педагога и обучающихся;</a:t>
            </a:r>
          </a:p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sz="2400" b="1" dirty="0">
                <a:latin typeface="Calibri" panose="020F0502020204030204" pitchFamily="34" charset="0"/>
              </a:rPr>
              <a:t> Эффективные методы оценивания. </a:t>
            </a:r>
          </a:p>
        </p:txBody>
      </p:sp>
    </p:spTree>
    <p:extLst>
      <p:ext uri="{BB962C8B-B14F-4D97-AF65-F5344CB8AC3E}">
        <p14:creationId xmlns:p14="http://schemas.microsoft.com/office/powerpoint/2010/main" val="2210837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844772" y="727738"/>
            <a:ext cx="88709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Дидактические особенности дистанционного обучения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75211" y="1338615"/>
            <a:ext cx="11129555" cy="5306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dirty="0">
                <a:latin typeface="Calibri" panose="020F0502020204030204" pitchFamily="34" charset="0"/>
              </a:rPr>
              <a:t> </a:t>
            </a:r>
            <a:r>
              <a:rPr lang="ru-RU" altLang="ru-RU" sz="2200" b="1" dirty="0">
                <a:latin typeface="Calibri" panose="020F0502020204030204" pitchFamily="34" charset="0"/>
              </a:rPr>
              <a:t>соответствие дидактического процесса закономерностям учения;</a:t>
            </a:r>
          </a:p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sz="2200" b="1" dirty="0">
                <a:latin typeface="Calibri" panose="020F0502020204030204" pitchFamily="34" charset="0"/>
              </a:rPr>
              <a:t> ведущая роль теоретических знаний;</a:t>
            </a:r>
          </a:p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sz="2200" b="1" dirty="0">
                <a:latin typeface="Calibri" panose="020F0502020204030204" pitchFamily="34" charset="0"/>
              </a:rPr>
              <a:t> единство образовательной, воспитательной и развивающей функций  </a:t>
            </a:r>
          </a:p>
          <a:p>
            <a:pPr>
              <a:spcBef>
                <a:spcPct val="20000"/>
              </a:spcBef>
              <a:buSzPct val="100000"/>
            </a:pPr>
            <a:r>
              <a:rPr lang="ru-RU" altLang="ru-RU" sz="2200" b="1" dirty="0">
                <a:latin typeface="Calibri" panose="020F0502020204030204" pitchFamily="34" charset="0"/>
              </a:rPr>
              <a:t>     обучения;</a:t>
            </a:r>
          </a:p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sz="2200" b="1" dirty="0">
                <a:latin typeface="Calibri" panose="020F0502020204030204" pitchFamily="34" charset="0"/>
              </a:rPr>
              <a:t> стимуляция и мотивация положительного отношения обучающихся к учебе;</a:t>
            </a:r>
          </a:p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sz="2200" b="1" dirty="0">
                <a:latin typeface="Calibri" panose="020F0502020204030204" pitchFamily="34" charset="0"/>
              </a:rPr>
              <a:t> соединение коллективной учебной работы с индивидуальным подходом в  </a:t>
            </a:r>
          </a:p>
          <a:p>
            <a:pPr>
              <a:spcBef>
                <a:spcPct val="20000"/>
              </a:spcBef>
              <a:buSzPct val="100000"/>
            </a:pPr>
            <a:r>
              <a:rPr lang="ru-RU" altLang="ru-RU" sz="2200" b="1" dirty="0">
                <a:latin typeface="Calibri" panose="020F0502020204030204" pitchFamily="34" charset="0"/>
              </a:rPr>
              <a:t>     обучении;</a:t>
            </a:r>
          </a:p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sz="2200" b="1" dirty="0">
                <a:latin typeface="Calibri" panose="020F0502020204030204" pitchFamily="34" charset="0"/>
              </a:rPr>
              <a:t> сочетание абстрактности мышления с наглядностью в обучении;</a:t>
            </a:r>
          </a:p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sz="2200" b="1" dirty="0">
                <a:latin typeface="Calibri" panose="020F0502020204030204" pitchFamily="34" charset="0"/>
              </a:rPr>
              <a:t> сознательность, активность и самостоятельность обучающихся при </a:t>
            </a:r>
          </a:p>
          <a:p>
            <a:pPr>
              <a:spcBef>
                <a:spcPct val="20000"/>
              </a:spcBef>
              <a:buSzPct val="100000"/>
            </a:pPr>
            <a:r>
              <a:rPr lang="ru-RU" altLang="ru-RU" sz="2200" b="1" dirty="0">
                <a:latin typeface="Calibri" panose="020F0502020204030204" pitchFamily="34" charset="0"/>
              </a:rPr>
              <a:t>    руководящей роли преподавателя;</a:t>
            </a:r>
          </a:p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sz="2200" b="1" dirty="0">
                <a:latin typeface="Calibri" panose="020F0502020204030204" pitchFamily="34" charset="0"/>
              </a:rPr>
              <a:t> системность и последовательность в обучении;</a:t>
            </a:r>
          </a:p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sz="2200" b="1" dirty="0">
                <a:latin typeface="Calibri" panose="020F0502020204030204" pitchFamily="34" charset="0"/>
              </a:rPr>
              <a:t> доступность;</a:t>
            </a:r>
          </a:p>
          <a:p>
            <a:pPr>
              <a:spcBef>
                <a:spcPct val="20000"/>
              </a:spcBef>
              <a:buSzPct val="100000"/>
              <a:buBlip>
                <a:blip r:embed="rId3"/>
              </a:buBlip>
            </a:pPr>
            <a:r>
              <a:rPr lang="ru-RU" altLang="ru-RU" sz="2200" b="1" dirty="0">
                <a:latin typeface="Calibri" panose="020F0502020204030204" pitchFamily="34" charset="0"/>
              </a:rPr>
              <a:t> прочность овладения содержанием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1707679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 descr="https://static.wixstatic.com/media/67abcb_547fd2ffb4aa493694ebfa757a565866~mv2.jpg_srz_940_705_85_22_0.50_1.20_0.00_jpg_srz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1055228"/>
            <a:ext cx="10885118" cy="5802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874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 descr="https://ds02.infourok.ru/uploads/ex/0696/000843f5-633fe8f7/img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868" y="836023"/>
            <a:ext cx="9614263" cy="59006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5537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 descr="http://3.bp.blogspot.com/-HDDHErUvyv0/UMYVYV0LV3I/AAAAAAAACEw/vciOXlthdDs/s1600/%D0%A2%D0%B5%D1%85%D0%BD%D0%B8%D0%BA%D0%B0+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95" y="836023"/>
            <a:ext cx="11699487" cy="58654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4555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Объект 2"/>
          <p:cNvSpPr txBox="1">
            <a:spLocks/>
          </p:cNvSpPr>
          <p:nvPr/>
        </p:nvSpPr>
        <p:spPr bwMode="auto">
          <a:xfrm>
            <a:off x="1137663" y="1466669"/>
            <a:ext cx="10952993" cy="551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000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</a:pPr>
            <a:r>
              <a:rPr lang="ru-RU" altLang="ru-RU" b="1" u="sng" dirty="0">
                <a:solidFill>
                  <a:srgbClr val="002060"/>
                </a:solidFill>
                <a:latin typeface="Calibri" panose="020F0502020204030204" pitchFamily="34" charset="0"/>
              </a:rPr>
              <a:t>по источникам передачи и характеру восприятия информации  </a:t>
            </a: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– словесные (рассказ, лекция и пр.), наглядные (показ, демонстрация и пр.), практические (лабораторные работы, сочинения и пр.); </a:t>
            </a:r>
          </a:p>
          <a:p>
            <a:pPr eaLnBrk="1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</a:pPr>
            <a:r>
              <a:rPr lang="ru-RU" altLang="ru-RU" b="1" u="sng" dirty="0">
                <a:solidFill>
                  <a:srgbClr val="002060"/>
                </a:solidFill>
                <a:latin typeface="Calibri" panose="020F0502020204030204" pitchFamily="34" charset="0"/>
              </a:rPr>
              <a:t>по характеру взаимной деятельности учителя и учащихся  </a:t>
            </a: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– объяснительно-иллюстративный, репродуктивный, проблемного изложения, частично-поисковый (эвристический), исследовательский; </a:t>
            </a:r>
          </a:p>
          <a:p>
            <a:pPr eaLnBrk="1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</a:pPr>
            <a:r>
              <a:rPr lang="ru-RU" altLang="ru-RU" b="1" u="sng" dirty="0">
                <a:solidFill>
                  <a:srgbClr val="002060"/>
                </a:solidFill>
                <a:latin typeface="Calibri" panose="020F0502020204030204" pitchFamily="34" charset="0"/>
              </a:rPr>
              <a:t>по основным компонентам деятельности учителя: 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а) методы организации и осуществления учебной деятельности (словесные, наглядные, практические,  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    репродуктивные и проблемные, индуктивные и дедуктивные, самостоятельной работы и работы  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    под руководством преподавателя); 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б) методы стимулирования и мотивации учения (методы формирования интереса – познавательные 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     игры, анализ жизненных ситуаций, создание ситуаций успеха; методы формирования долга и 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     ответственности в учении – разъяснение общественной и личностной значимости учения, 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     предъявление педагогических требований); 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в) методы контроля и самоконтроля (устный и письменный контроль, лабораторные и практические 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     работы, машинный и </a:t>
            </a:r>
            <a:r>
              <a:rPr lang="ru-RU" altLang="ru-RU" b="1" dirty="0" err="1">
                <a:solidFill>
                  <a:srgbClr val="002060"/>
                </a:solidFill>
                <a:latin typeface="Calibri" panose="020F0502020204030204" pitchFamily="34" charset="0"/>
              </a:rPr>
              <a:t>безмашинный</a:t>
            </a: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 программированный контроль, фронтальный и 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2060"/>
                </a:solidFill>
                <a:latin typeface="Calibri" panose="020F0502020204030204" pitchFamily="34" charset="0"/>
              </a:rPr>
              <a:t>    дифференцированный, текущий и итоговый). </a:t>
            </a: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endParaRPr lang="ru-RU" altLang="ru-RU" sz="1200" dirty="0">
              <a:latin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98550" y="833312"/>
            <a:ext cx="5625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dirty="0">
                <a:solidFill>
                  <a:srgbClr val="0070C0"/>
                </a:solidFill>
              </a:rPr>
              <a:t>Классификации методов обучения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888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751327" y="1949949"/>
            <a:ext cx="11273246" cy="55165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методы взаимодействия обучающихся и обучающих с информационно- образовательной средой и между собой (активные и интерактивные);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методы организации и осуществления учебно-познавательной деятельности, методы трансляции учебных материалов (кейс-технология, ТВ-технология, сетевая технология);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методы стимулирования учебной деятельности (методы развития интереса и методы развития ответственности);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методы контроля и самоконтроля (индивидуальные и групповые, репродуктивные и творческие, синхронные и асинхронные). </a:t>
            </a: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82969" y="1116880"/>
            <a:ext cx="8318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Основные методы дистанционного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3209241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471159" y="984459"/>
            <a:ext cx="114843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Принципы построения курсов системы дистанционного обучения (СДО)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1159" y="1631723"/>
            <a:ext cx="11688821" cy="55165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Tx/>
              <a:buNone/>
              <a:defRPr/>
            </a:pPr>
            <a:r>
              <a:rPr lang="ru-RU" b="1" i="1" u="sng" dirty="0">
                <a:solidFill>
                  <a:srgbClr val="0070C0"/>
                </a:solidFill>
              </a:rPr>
              <a:t>Основными проблемами формирования курсов СДО являются: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создание обучающих модулей, позволяющих формировать учебные курсы СДО, ориентированные на текущие потребности промышленности, рынок труда, региональные потребности;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разработка стратегии оценивания знаний и профессиональных навыков в СДО, обеспечивающей эффективность и надежность оценки;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использование накопленных учебных материалов, курсов очного образования и переподготовки в системе СДО;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создание процедур и механизмов развития созданных курсов СДО в процессе их использования (адаптация к целям и/или переход на качественно более высокий уровень полноты СДО);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разработка процедуры адаптивного обучения (контекстного), ориентированного на требования (возможности) обучаемого;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выбор и использование наиболее эффективных способов доставки и обмена информацией в зависимости от целей обучения.</a:t>
            </a:r>
            <a:endParaRPr lang="ru-RU" sz="1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292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104956" y="893020"/>
            <a:ext cx="59820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dirty="0">
                <a:solidFill>
                  <a:srgbClr val="0070C0"/>
                </a:solidFill>
              </a:rPr>
              <a:t>Требования к построению курсов ДО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600891" y="1540283"/>
            <a:ext cx="11260183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>
              <a:spcBef>
                <a:spcPct val="20000"/>
              </a:spcBef>
              <a:buSzPct val="100000"/>
              <a:buBlip>
                <a:blip r:embed="rId3"/>
              </a:buBlip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1800" b="1" dirty="0">
                <a:solidFill>
                  <a:srgbClr val="0070C0"/>
                </a:solidFill>
              </a:rPr>
              <a:t>курсы СДО должны строиться по модульному принципу;</a:t>
            </a:r>
          </a:p>
          <a:p>
            <a:pPr eaLnBrk="1" hangingPunct="1"/>
            <a:r>
              <a:rPr lang="ru-RU" altLang="ru-RU" sz="1800" b="1" dirty="0">
                <a:solidFill>
                  <a:srgbClr val="0070C0"/>
                </a:solidFill>
              </a:rPr>
              <a:t>разработка модулей СДО должна выполняться на основе единой формальной модели;</a:t>
            </a:r>
          </a:p>
          <a:p>
            <a:pPr eaLnBrk="1" hangingPunct="1"/>
            <a:r>
              <a:rPr lang="ru-RU" altLang="ru-RU" sz="1800" b="1" dirty="0">
                <a:solidFill>
                  <a:srgbClr val="0070C0"/>
                </a:solidFill>
              </a:rPr>
              <a:t>информационные элементы модулей методически должны быть построены на базе использования педагогических приемов, ориентированных на самостоятельное обучение;</a:t>
            </a:r>
          </a:p>
          <a:p>
            <a:pPr eaLnBrk="1" hangingPunct="1"/>
            <a:r>
              <a:rPr lang="ru-RU" altLang="ru-RU" sz="1800" b="1" dirty="0">
                <a:solidFill>
                  <a:srgbClr val="0070C0"/>
                </a:solidFill>
              </a:rPr>
              <a:t>содержание модуля (элемента) должно включать варианты использования в различных контекстах, учитывающих уровень подготовленности обучаемого и цель использования модуля;</a:t>
            </a:r>
          </a:p>
          <a:p>
            <a:pPr eaLnBrk="1" hangingPunct="1"/>
            <a:r>
              <a:rPr lang="ru-RU" altLang="ru-RU" sz="1800" b="1" dirty="0">
                <a:solidFill>
                  <a:srgbClr val="0070C0"/>
                </a:solidFill>
              </a:rPr>
              <a:t>в состав каждого модуля должны обязательно входить компоненты, предназначенные для входного и выходного контроля знаний обучаемого;</a:t>
            </a:r>
          </a:p>
          <a:p>
            <a:pPr eaLnBrk="1" hangingPunct="1"/>
            <a:r>
              <a:rPr lang="ru-RU" altLang="ru-RU" sz="1800" b="1" dirty="0">
                <a:solidFill>
                  <a:srgbClr val="0070C0"/>
                </a:solidFill>
              </a:rPr>
              <a:t>процедуры оценивания также должны обладать контекстными свойствами, т.е. должны быть классифицированы по уровням усвоения материала;</a:t>
            </a:r>
          </a:p>
          <a:p>
            <a:pPr eaLnBrk="1" hangingPunct="1"/>
            <a:r>
              <a:rPr lang="ru-RU" altLang="ru-RU" sz="1800" b="1" dirty="0">
                <a:solidFill>
                  <a:srgbClr val="0070C0"/>
                </a:solidFill>
              </a:rPr>
              <a:t>элементы, на базе которых строится обучающий модуль, должны также содержать процедуры входного и выходного контроля знаний;</a:t>
            </a:r>
          </a:p>
          <a:p>
            <a:pPr eaLnBrk="1" hangingPunct="1"/>
            <a:r>
              <a:rPr lang="ru-RU" altLang="ru-RU" sz="1800" b="1" dirty="0">
                <a:solidFill>
                  <a:srgbClr val="0070C0"/>
                </a:solidFill>
              </a:rPr>
              <a:t>процедуры оценки знаний и готовности должны обладать свойством надежности и ориентироваться на базовый стандарт уровня знаний;</a:t>
            </a:r>
          </a:p>
          <a:p>
            <a:pPr eaLnBrk="1" hangingPunct="1"/>
            <a:r>
              <a:rPr lang="ru-RU" altLang="ru-RU" sz="1800" b="1" dirty="0">
                <a:solidFill>
                  <a:srgbClr val="0070C0"/>
                </a:solidFill>
              </a:rPr>
              <a:t>в состав модулей и элементов курса должны входить наборы экспертных правил, обеспечивающих определение траектории прохождения модуля (курса) в зависимости от значения оценок и контекста.</a:t>
            </a:r>
          </a:p>
        </p:txBody>
      </p:sp>
    </p:spTree>
    <p:extLst>
      <p:ext uri="{BB962C8B-B14F-4D97-AF65-F5344CB8AC3E}">
        <p14:creationId xmlns:p14="http://schemas.microsoft.com/office/powerpoint/2010/main" val="1446143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94063" y="2058899"/>
            <a:ext cx="11403874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SzPct val="100000"/>
            </a:pPr>
            <a:r>
              <a:rPr lang="en-US" alt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altLang="ru-RU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Дистанционное обучение (ДО) </a:t>
            </a:r>
            <a:r>
              <a:rPr lang="ru-RU" alt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это комплекс образовательных услуг, оказываемых с помощью специализированной информационно-образовательной среды, базирующейся на средствах обмена учебной информацией на расстоянии (спутниковое телевидение, радио, компьютерная связь и т.п.). </a:t>
            </a:r>
          </a:p>
          <a:p>
            <a:pPr algn="just">
              <a:spcBef>
                <a:spcPct val="20000"/>
              </a:spcBef>
              <a:buSzPct val="100000"/>
            </a:pPr>
            <a:r>
              <a:rPr lang="en-US" alt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altLang="ru-RU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Информационно-образовательная среда </a:t>
            </a:r>
            <a:r>
              <a:rPr lang="ru-RU" alt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это организованная совокупность средств передачи данных, информационных ресурсов, протоколов взаимодействия, аппаратно-программного и организационно-методического обеспечения, ориентированную на удовлетворение осознанных и интуитивных потребностей пользователей.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20240" y="748366"/>
            <a:ext cx="76940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Дистанционное обучение: </a:t>
            </a:r>
            <a:endParaRPr lang="en-US" sz="3200" b="1" dirty="0">
              <a:solidFill>
                <a:srgbClr val="002060"/>
              </a:solidFill>
            </a:endParaRP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определение, основные понятия</a:t>
            </a:r>
          </a:p>
        </p:txBody>
      </p:sp>
    </p:spTree>
    <p:extLst>
      <p:ext uri="{BB962C8B-B14F-4D97-AF65-F5344CB8AC3E}">
        <p14:creationId xmlns:p14="http://schemas.microsoft.com/office/powerpoint/2010/main" val="10209793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261118" y="853831"/>
            <a:ext cx="53261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dirty="0">
                <a:solidFill>
                  <a:srgbClr val="0070C0"/>
                </a:solidFill>
              </a:rPr>
              <a:t>Этапы формирования курсов ДО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535577" y="1590801"/>
            <a:ext cx="6858000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>
              <a:spcBef>
                <a:spcPct val="20000"/>
              </a:spcBef>
              <a:buSzPct val="100000"/>
              <a:buBlip>
                <a:blip r:embed="rId3"/>
              </a:buBlip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400" b="1" i="1" dirty="0">
                <a:solidFill>
                  <a:srgbClr val="0070C0"/>
                </a:solidFill>
              </a:rPr>
              <a:t>Особенностью данного подхода к порядку создания курса ДО является включение этапа апробации курса на базе очного образования. Это всегда возможно в случае существования модульных элементов обучения в учебном заведении и существования локальной автоматизированной системы подготовки. Используя этот этап, можно наиболее эффективно выявить ошибки методического и технологического характера.</a:t>
            </a:r>
          </a:p>
        </p:txBody>
      </p:sp>
      <p:pic>
        <p:nvPicPr>
          <p:cNvPr id="6" name="Picture 2" descr="image06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206" y="1377051"/>
            <a:ext cx="3816350" cy="518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923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43401" y="1090894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err="1"/>
              <a:t>Kahoot</a:t>
            </a:r>
            <a:r>
              <a:rPr lang="ru-RU" dirty="0"/>
              <a:t> – при­ло­же­ние для обра­зо­ва­тель­ных про­ек­тов. С его помо­щью мож­но создать тест, опрос, учеб­ную игру или устро­ить мара­фон зна­ний. При­ло­же­ние рабо­та­ет как в настоль­ной вер­сии, так и на смарт­фо­нах.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07" y="794835"/>
            <a:ext cx="2892669" cy="162712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59422" y="2529815"/>
            <a:ext cx="112277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+mj-lt"/>
                <a:ea typeface="Times New Roman" panose="02020603050405020304" pitchFamily="18" charset="0"/>
              </a:rPr>
              <a:t>     </a:t>
            </a:r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Адекватным ответом на вызовы времени является реализация новой модели учебного процесса, ориентированного на самостоятельную работу учащихся, коллективные формы обучения, формирование необходимых навыков. Большую роль в этой трансформации может и должно сыграть активное применение в учебном процессе информационно-коммуникационных технологий (ИКТ).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43699" y="4007143"/>
            <a:ext cx="4835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    Педагог должен быть заинтересован в том, чтобы использовать </a:t>
            </a:r>
            <a:r>
              <a:rPr lang="ru-RU" dirty="0" err="1"/>
              <a:t>Kahoot</a:t>
            </a:r>
            <a:r>
              <a:rPr lang="ru-RU" dirty="0"/>
              <a:t> как инструмент формирующего оценивания, а не для выставления отметок. То есть, оценка применяется для получения данных о текущем состоянии для определения ближайших шагов в направлении улучшения знаний, понимания и применения этих знаний в жизни.</a:t>
            </a:r>
          </a:p>
        </p:txBody>
      </p:sp>
      <p:pic>
        <p:nvPicPr>
          <p:cNvPr id="6" name="Рисунок 5" descr="hello_html_2446815f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70" y="4140447"/>
            <a:ext cx="5342792" cy="246399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720970" y="210060"/>
            <a:ext cx="108584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ИСПОЛЬЗОВАНИЕ ОНЛАЙН-ПРИЛОЖЕНИЙ (KAHOOT) ДЛЯ ЭТАПА АКТУАЛИЗАЦИИ ЗНАНИЙ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 НА ЗАНЯТИЯХ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313920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27" y="836023"/>
            <a:ext cx="10900742" cy="55517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24000" y="4419990"/>
            <a:ext cx="61622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800" b="1" dirty="0">
                <a:solidFill>
                  <a:srgbClr val="0070C0"/>
                </a:solidFill>
              </a:rPr>
              <a:t>Спасибо за внимание</a:t>
            </a:r>
            <a:r>
              <a:rPr lang="en-US" altLang="ru-RU" sz="4800" b="1" dirty="0">
                <a:solidFill>
                  <a:srgbClr val="0070C0"/>
                </a:solidFill>
              </a:rPr>
              <a:t>!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240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 descr="https://moeobrazovanie.ru/polls.php?operation=show_chart&amp;poll_id=50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97726"/>
            <a:ext cx="9810206" cy="5747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3326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 descr="https://presentacii.ru/documents_4/abf46006b1edf7066f10f2bae39d1ec6/img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64" y="748366"/>
            <a:ext cx="10045336" cy="60051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6465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 descr="http://900igr.net/up/datas/205100/01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86" y="836023"/>
            <a:ext cx="10084525" cy="576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517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51327" y="1848464"/>
            <a:ext cx="110052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800" b="1" dirty="0">
                <a:solidFill>
                  <a:srgbClr val="0070C0"/>
                </a:solidFill>
              </a:rPr>
              <a:t>технологичность</a:t>
            </a:r>
            <a:r>
              <a:rPr lang="ru-RU" altLang="ru-RU" sz="2800" b="1" dirty="0"/>
              <a:t> — использование новейших достижений и открытий информационных и телекоммуникационных технологий;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800" b="1" dirty="0">
                <a:solidFill>
                  <a:srgbClr val="0070C0"/>
                </a:solidFill>
              </a:rPr>
              <a:t>мобильность</a:t>
            </a:r>
            <a:r>
              <a:rPr lang="ru-RU" altLang="ru-RU" sz="2800" b="1" dirty="0"/>
              <a:t> — возможность в короткие сроки внести в программу обучения необходимые изменения и дополнения;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800" b="1" dirty="0">
                <a:solidFill>
                  <a:srgbClr val="0070C0"/>
                </a:solidFill>
              </a:rPr>
              <a:t>социальное значение </a:t>
            </a:r>
            <a:r>
              <a:rPr lang="ru-RU" altLang="ru-RU" sz="2800" b="1" dirty="0"/>
              <a:t>– возможность удовлетворять в полной мере образовательные потребности населения;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800" b="1" dirty="0">
                <a:solidFill>
                  <a:srgbClr val="0070C0"/>
                </a:solidFill>
              </a:rPr>
              <a:t>снижение стоимости обучения </a:t>
            </a:r>
            <a:r>
              <a:rPr lang="ru-RU" altLang="ru-RU" sz="2800" b="1" dirty="0"/>
              <a:t>за счет широкой доступности лучших образовательных ресурсов;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800" b="1" dirty="0">
                <a:solidFill>
                  <a:srgbClr val="0070C0"/>
                </a:solidFill>
              </a:rPr>
              <a:t>ориентация на результат;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800" b="1" dirty="0">
                <a:solidFill>
                  <a:srgbClr val="0070C0"/>
                </a:solidFill>
              </a:rPr>
              <a:t>возможность совмещения обучения и основной деятельности.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30629" y="767219"/>
            <a:ext cx="11930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Достоинства дистанционного обучения </a:t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(с точки зрения обучающихся)</a:t>
            </a:r>
          </a:p>
        </p:txBody>
      </p:sp>
    </p:spTree>
    <p:extLst>
      <p:ext uri="{BB962C8B-B14F-4D97-AF65-F5344CB8AC3E}">
        <p14:creationId xmlns:p14="http://schemas.microsoft.com/office/powerpoint/2010/main" val="1809332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018903" y="836023"/>
            <a:ext cx="107899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Достоинства дистанционного обучения</a:t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 (с точки зрения образовательных учреждений)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8641" y="2303364"/>
            <a:ext cx="1126018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rgbClr val="0070C0"/>
                </a:solidFill>
              </a:rPr>
              <a:t>преодолеваются пространственные и временные барьеры в получении научной, учебной, справочной или иной информации;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rgbClr val="0070C0"/>
                </a:solidFill>
              </a:rPr>
              <a:t>увеличивается число потенциальных участников образовательного процесса;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rgbClr val="0070C0"/>
                </a:solidFill>
              </a:rPr>
              <a:t>обеспечивается широкий доступ к лучшим мировым образовательным ресурсам;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rgbClr val="0070C0"/>
                </a:solidFill>
              </a:rPr>
              <a:t>увеличиваются возможности учебного заведения за счет формирования образовательной информационной среды;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rgbClr val="0070C0"/>
                </a:solidFill>
              </a:rPr>
              <a:t>появляется возможность формировать уникальные образовательные программы за счет комбинирования курсов в том числе различных стран;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rgbClr val="0070C0"/>
                </a:solidFill>
              </a:rPr>
              <a:t>появляется возможность опубликовать студенческие работы в Интернете;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srgbClr val="0070C0"/>
                </a:solidFill>
              </a:rPr>
              <a:t>возможность проходить тестирование в режиме прямого доступа.</a:t>
            </a:r>
          </a:p>
        </p:txBody>
      </p:sp>
    </p:spTree>
    <p:extLst>
      <p:ext uri="{BB962C8B-B14F-4D97-AF65-F5344CB8AC3E}">
        <p14:creationId xmlns:p14="http://schemas.microsoft.com/office/powerpoint/2010/main" val="2697015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 descr="https://presentacii.ru/documents_4/abf46006b1edf7066f10f2bae39d1ec6/img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966" y="914401"/>
            <a:ext cx="9718766" cy="5943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5573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8285"/>
            <a:ext cx="12192000" cy="5317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«Международный университет информационных технологий»</a:t>
            </a: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27" y="0"/>
            <a:ext cx="772673" cy="727738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 descr="https://cf.ppt-online.org/files/slide/l/lf7qhFBCePgkOjb4ri0R5xM92GWUVINmDoazcT/slide-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55" y="727738"/>
            <a:ext cx="10541726" cy="6130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65411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1376</Words>
  <Application>Microsoft Office PowerPoint</Application>
  <PresentationFormat>Широкоэкранный</PresentationFormat>
  <Paragraphs>115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Arial Black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Symbat E. Aken</dc:creator>
  <cp:lastModifiedBy>Galima M. Zhazetova</cp:lastModifiedBy>
  <cp:revision>24</cp:revision>
  <dcterms:created xsi:type="dcterms:W3CDTF">2019-07-23T08:51:04Z</dcterms:created>
  <dcterms:modified xsi:type="dcterms:W3CDTF">2019-11-27T09:53:13Z</dcterms:modified>
</cp:coreProperties>
</file>