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9" r:id="rId2"/>
    <p:sldId id="314" r:id="rId3"/>
    <p:sldId id="312" r:id="rId4"/>
    <p:sldId id="313" r:id="rId5"/>
    <p:sldId id="301" r:id="rId6"/>
    <p:sldId id="308" r:id="rId7"/>
    <p:sldId id="310" r:id="rId8"/>
    <p:sldId id="311" r:id="rId9"/>
  </p:sldIdLst>
  <p:sldSz cx="9144000" cy="5143500" type="screen16x9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36" autoAdjust="0"/>
  </p:normalViewPr>
  <p:slideViewPr>
    <p:cSldViewPr>
      <p:cViewPr varScale="1">
        <p:scale>
          <a:sx n="120" d="100"/>
          <a:sy n="120" d="100"/>
        </p:scale>
        <p:origin x="-120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D4A87-AF2A-4EEF-A71C-3B0B7364957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6A646-ADAF-4A8E-8918-E6B69B49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83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7B829-27C8-4C77-9723-5B6A573CA78B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12011-5E2F-4015-8E18-85AB2A4D0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929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07778-5809-49BD-BFA7-E9F4D216A6C4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480F2-83D0-4230-8061-465C5147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Объект 2"/>
          <p:cNvSpPr>
            <a:spLocks noGrp="1"/>
          </p:cNvSpPr>
          <p:nvPr>
            <p:ph idx="1"/>
          </p:nvPr>
        </p:nvSpPr>
        <p:spPr>
          <a:xfrm>
            <a:off x="179389" y="981075"/>
            <a:ext cx="8785225" cy="407551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ru-RU" altLang="ru-RU" dirty="0" smtClean="0">
              <a:latin typeface="Arial" charset="0"/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en-US" altLang="ru-RU" dirty="0" smtClean="0">
              <a:latin typeface="Arial" charset="0"/>
              <a:cs typeface="Arial" charset="0"/>
            </a:endParaRPr>
          </a:p>
          <a:p>
            <a:pPr algn="ctr">
              <a:buFontTx/>
              <a:buNone/>
            </a:pPr>
            <a:r>
              <a:rPr lang="ru-RU" altLang="ru-RU" sz="3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О стратегии </a:t>
            </a:r>
            <a:r>
              <a:rPr lang="ru-RU" altLang="ru-RU" sz="3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совершенствования </a:t>
            </a:r>
          </a:p>
          <a:p>
            <a:pPr algn="ctr">
              <a:buFontTx/>
              <a:buNone/>
            </a:pPr>
            <a:r>
              <a:rPr lang="ru-RU" altLang="ru-RU" sz="3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Национальной системы квалификаций </a:t>
            </a:r>
          </a:p>
          <a:p>
            <a:pPr algn="ctr">
              <a:buFontTx/>
              <a:buNone/>
            </a:pPr>
            <a:r>
              <a:rPr lang="ru-RU" altLang="ru-RU" sz="3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Республики Беларусь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1500" dirty="0" smtClean="0">
                <a:latin typeface="Arial" charset="0"/>
                <a:ea typeface="Times New Roman" pitchFamily="18" charset="0"/>
                <a:cs typeface="Arial" charset="0"/>
              </a:rPr>
              <a:t>					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altLang="ru-RU" sz="1500" dirty="0" smtClean="0"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altLang="ru-RU" sz="1500" dirty="0" smtClean="0"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1500" dirty="0" smtClean="0">
                <a:latin typeface="Arial" charset="0"/>
                <a:ea typeface="Times New Roman" pitchFamily="18" charset="0"/>
                <a:cs typeface="Arial" charset="0"/>
              </a:rPr>
              <a:t>	</a:t>
            </a:r>
            <a:r>
              <a:rPr lang="ru-RU" altLang="ru-RU" sz="2400" dirty="0" smtClean="0">
                <a:latin typeface="Arial" charset="0"/>
                <a:ea typeface="Times New Roman" pitchFamily="18" charset="0"/>
                <a:cs typeface="Arial" charset="0"/>
              </a:rPr>
              <a:t>                                               </a:t>
            </a:r>
            <a:r>
              <a:rPr lang="ru-RU" altLang="ru-RU" sz="1400" dirty="0" smtClean="0">
                <a:latin typeface="Arial" charset="0"/>
                <a:cs typeface="Arial" charset="0"/>
              </a:rPr>
              <a:t>		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ru-RU" altLang="ru-RU" sz="1400" dirty="0" smtClean="0">
              <a:latin typeface="Arial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1600" b="1" dirty="0" smtClean="0">
                <a:latin typeface="Arial" charset="0"/>
                <a:cs typeface="Arial" charset="0"/>
              </a:rPr>
              <a:t>2019  г. </a:t>
            </a:r>
          </a:p>
        </p:txBody>
      </p:sp>
      <p:pic>
        <p:nvPicPr>
          <p:cNvPr id="2051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9310"/>
            <a:ext cx="1511300" cy="144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2134710" y="411957"/>
            <a:ext cx="570643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  <a:cs typeface="Arial" charset="0"/>
              </a:rPr>
              <a:t>Министерство труда и социальной защиты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  <a:cs typeface="Arial" charset="0"/>
              </a:rPr>
              <a:t>Республики Беларусь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3651870"/>
            <a:ext cx="345638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3435846"/>
            <a:ext cx="403244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Горбацевич Ю.М., начальник управления организации и мотивации труда главного управления труда и заработной платы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74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8" y="141685"/>
            <a:ext cx="8229600" cy="485775"/>
          </a:xfrm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z="2000" b="1" smtClean="0">
                <a:solidFill>
                  <a:srgbClr val="003300"/>
                </a:solidFill>
                <a:latin typeface="Arial" charset="0"/>
                <a:cs typeface="Arial" charset="0"/>
              </a:rPr>
              <a:t>НОРМАТИВНАЯ ПРАВОВАЯ БАЗА</a:t>
            </a:r>
          </a:p>
        </p:txBody>
      </p:sp>
      <p:sp>
        <p:nvSpPr>
          <p:cNvPr id="10246" name="AutoShape 17"/>
          <p:cNvSpPr>
            <a:spLocks noChangeArrowheads="1"/>
          </p:cNvSpPr>
          <p:nvPr/>
        </p:nvSpPr>
        <p:spPr bwMode="auto">
          <a:xfrm>
            <a:off x="755576" y="1347614"/>
            <a:ext cx="7767637" cy="2613460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Arial" charset="0"/>
                <a:cs typeface="Arial" charset="0"/>
              </a:rPr>
              <a:t>Постановление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Arial" charset="0"/>
                <a:cs typeface="Arial" charset="0"/>
              </a:rPr>
              <a:t>Совета Министров Республики Беларусь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Arial" charset="0"/>
                <a:cs typeface="Arial" charset="0"/>
              </a:rPr>
              <a:t>от 24 октября 2018 г. № 764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Arial" charset="0"/>
                <a:cs typeface="Arial" charset="0"/>
              </a:rPr>
              <a:t>«О стратегии совершенствования Национальной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Arial" charset="0"/>
                <a:cs typeface="Arial" charset="0"/>
              </a:rPr>
              <a:t>системы квалификаций Республики Беларусь»</a:t>
            </a:r>
            <a:endParaRPr lang="ru-RU" altLang="ru-RU" sz="2400" b="1" dirty="0">
              <a:latin typeface="Arial" charset="0"/>
              <a:cs typeface="Arial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500" b="1" dirty="0" smtClean="0">
                <a:latin typeface="Arial" charset="0"/>
                <a:cs typeface="Arial" charset="0"/>
              </a:rPr>
              <a:t> </a:t>
            </a:r>
            <a:endParaRPr lang="ru-RU" altLang="ru-RU" sz="1500" b="1" dirty="0">
              <a:latin typeface="Arial" charset="0"/>
              <a:cs typeface="Arial" charset="0"/>
            </a:endParaRPr>
          </a:p>
        </p:txBody>
      </p:sp>
      <p:sp>
        <p:nvSpPr>
          <p:cNvPr id="10250" name="Номер слайда 18"/>
          <p:cNvSpPr txBox="1">
            <a:spLocks/>
          </p:cNvSpPr>
          <p:nvPr/>
        </p:nvSpPr>
        <p:spPr bwMode="auto">
          <a:xfrm>
            <a:off x="6804025" y="157899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 smtClean="0">
                <a:solidFill>
                  <a:srgbClr val="898989"/>
                </a:solidFill>
              </a:rPr>
              <a:t>1</a:t>
            </a:r>
            <a:endParaRPr lang="ru-RU" altLang="ru-RU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1581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9" y="895350"/>
            <a:ext cx="8497887" cy="691754"/>
          </a:xfrm>
          <a:solidFill>
            <a:srgbClr val="FFFF99"/>
          </a:solidFill>
        </p:spPr>
        <p:txBody>
          <a:bodyPr>
            <a:normAutofit fontScale="90000"/>
          </a:bodyPr>
          <a:lstStyle/>
          <a:p>
            <a:pPr algn="just" eaLnBrk="1" hangingPunct="1"/>
            <a:r>
              <a:rPr lang="ru-RU" altLang="ru-RU" sz="1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Цель</a:t>
            </a:r>
            <a:r>
              <a:rPr lang="ru-RU" altLang="ru-RU" sz="1800" b="1" smtClean="0">
                <a:latin typeface="Arial" charset="0"/>
                <a:cs typeface="Arial" charset="0"/>
              </a:rPr>
              <a:t> </a:t>
            </a:r>
            <a:r>
              <a:rPr lang="ru-RU" altLang="ru-RU" sz="1800" smtClean="0">
                <a:latin typeface="Arial" charset="0"/>
                <a:cs typeface="Arial" charset="0"/>
              </a:rPr>
              <a:t>– </a:t>
            </a:r>
            <a:r>
              <a:rPr lang="ru-RU" altLang="ru-RU" sz="1800" b="1" smtClean="0">
                <a:latin typeface="Arial" charset="0"/>
                <a:cs typeface="Arial" charset="0"/>
              </a:rPr>
              <a:t>обеспечение соответствия между потребностью экономики в кадрах и количественными и качественными показателями их подготовки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9" y="1707356"/>
            <a:ext cx="8497887" cy="3187304"/>
          </a:xfrm>
          <a:solidFill>
            <a:srgbClr val="EAEAEA"/>
          </a:solidFill>
        </p:spPr>
        <p:txBody>
          <a:bodyPr>
            <a:normAutofit/>
          </a:bodyPr>
          <a:lstStyle/>
          <a:p>
            <a:pPr marL="0" indent="0" eaLnBrk="1" hangingPunct="1">
              <a:spcBef>
                <a:spcPts val="100"/>
              </a:spcBef>
              <a:buFont typeface="Arial" charset="0"/>
              <a:buNone/>
              <a:defRPr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800" u="sng" dirty="0">
                <a:latin typeface="Arial" panose="020B0604020202020204" pitchFamily="34" charset="0"/>
                <a:cs typeface="Arial" panose="020B0604020202020204" pitchFamily="34" charset="0"/>
              </a:rPr>
              <a:t>достижения указанной цели необходимо решение </a:t>
            </a:r>
            <a:r>
              <a:rPr lang="ru-RU" sz="18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комплекса задач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ts val="1200"/>
              </a:spcBef>
              <a:buClr>
                <a:srgbClr val="FF0000"/>
              </a:buClr>
              <a:buSzPct val="151000"/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механизмов и форм взаимодействия организаций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учреждениями образования с целью выявления потребности экономики в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квалификациях</a:t>
            </a:r>
          </a:p>
          <a:p>
            <a:pPr algn="just" eaLnBrk="1" hangingPunct="1">
              <a:spcBef>
                <a:spcPts val="100"/>
              </a:spcBef>
              <a:buClr>
                <a:srgbClr val="FF0000"/>
              </a:buClr>
              <a:buSzPct val="151000"/>
              <a:buFont typeface="Wingdings" panose="05000000000000000000" pitchFamily="2" charset="2"/>
              <a:buChar char="§"/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правового поля и институциональных структур для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функционирования НСК</a:t>
            </a:r>
          </a:p>
          <a:p>
            <a:pPr algn="just" eaLnBrk="1" hangingPunct="1">
              <a:spcBef>
                <a:spcPts val="100"/>
              </a:spcBef>
              <a:buClr>
                <a:srgbClr val="FF0000"/>
              </a:buClr>
              <a:buSzPct val="151000"/>
              <a:buFont typeface="Wingdings" panose="05000000000000000000" pitchFamily="2" charset="2"/>
              <a:buChar char="§"/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переориентация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системы образования на количественную и качественную профессиональную подготовку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кадров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потребностями инновационного развития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экономики</a:t>
            </a:r>
          </a:p>
          <a:p>
            <a:pPr algn="just" eaLnBrk="1" hangingPunct="1">
              <a:spcBef>
                <a:spcPts val="100"/>
              </a:spcBef>
              <a:buClr>
                <a:srgbClr val="FF0000"/>
              </a:buClr>
              <a:buSzPct val="151000"/>
              <a:buFont typeface="Wingdings" panose="05000000000000000000" pitchFamily="2" charset="2"/>
              <a:buChar char="§"/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условий для признания знаний, умений и навыков, 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полученных путем  неформального обучения на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протяжении всей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жизни человека</a:t>
            </a:r>
          </a:p>
          <a:p>
            <a:pPr algn="just" eaLnBrk="1" hangingPunct="1">
              <a:spcBef>
                <a:spcPts val="100"/>
              </a:spcBef>
              <a:buClr>
                <a:srgbClr val="FF0000"/>
              </a:buClr>
              <a:buSzPct val="151000"/>
              <a:buFont typeface="Wingdings" panose="05000000000000000000" pitchFamily="2" charset="2"/>
              <a:buChar char="§"/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системы независимой оценки и сертификации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квалификаций.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4" name="Заголовок 1"/>
          <p:cNvSpPr txBox="1">
            <a:spLocks/>
          </p:cNvSpPr>
          <p:nvPr/>
        </p:nvSpPr>
        <p:spPr bwMode="auto">
          <a:xfrm>
            <a:off x="708025" y="123478"/>
            <a:ext cx="8229600" cy="691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Arial" charset="0"/>
                <a:cs typeface="Arial" charset="0"/>
              </a:rPr>
              <a:t>СТРАТЕГИЯ СОВЕРШЕНСТВОВАНИЯ НАЦИОНАЛЬНОЙ СИСТЕМЫ КВАЛИФИКАЦИЙ РЕСПУБЛИКИ БЕЛАРУСЬ</a:t>
            </a:r>
            <a:endParaRPr lang="ru-RU" altLang="ru-RU" sz="200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5365" name="Номер слайда 18"/>
          <p:cNvSpPr txBox="1">
            <a:spLocks/>
          </p:cNvSpPr>
          <p:nvPr/>
        </p:nvSpPr>
        <p:spPr bwMode="auto">
          <a:xfrm>
            <a:off x="6804025" y="141685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 smtClean="0">
                <a:solidFill>
                  <a:srgbClr val="898989"/>
                </a:solidFill>
              </a:rPr>
              <a:t>2</a:t>
            </a:r>
            <a:endParaRPr lang="ru-RU" altLang="ru-RU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60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utoShape 17"/>
          <p:cNvSpPr>
            <a:spLocks noChangeArrowheads="1"/>
          </p:cNvSpPr>
          <p:nvPr/>
        </p:nvSpPr>
        <p:spPr bwMode="auto">
          <a:xfrm>
            <a:off x="6875463" y="615150"/>
            <a:ext cx="2016125" cy="178594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2021-2025</a:t>
            </a:r>
          </a:p>
        </p:txBody>
      </p:sp>
      <p:sp>
        <p:nvSpPr>
          <p:cNvPr id="22531" name="AutoShape 17"/>
          <p:cNvSpPr>
            <a:spLocks noChangeArrowheads="1"/>
          </p:cNvSpPr>
          <p:nvPr/>
        </p:nvSpPr>
        <p:spPr bwMode="auto">
          <a:xfrm>
            <a:off x="2934496" y="621555"/>
            <a:ext cx="1584325" cy="183356"/>
          </a:xfrm>
          <a:prstGeom prst="flowChartAlternateProcess">
            <a:avLst/>
          </a:prstGeom>
          <a:solidFill>
            <a:srgbClr val="EAEAEA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Arial" charset="0"/>
                <a:cs typeface="Arial" charset="0"/>
              </a:rPr>
              <a:t>2019</a:t>
            </a:r>
          </a:p>
        </p:txBody>
      </p:sp>
      <p:sp>
        <p:nvSpPr>
          <p:cNvPr id="22532" name="AutoShape 17"/>
          <p:cNvSpPr>
            <a:spLocks noChangeArrowheads="1"/>
          </p:cNvSpPr>
          <p:nvPr/>
        </p:nvSpPr>
        <p:spPr bwMode="auto">
          <a:xfrm>
            <a:off x="515938" y="619173"/>
            <a:ext cx="1727200" cy="185738"/>
          </a:xfrm>
          <a:prstGeom prst="flowChartAlternateProcess">
            <a:avLst/>
          </a:prstGeom>
          <a:solidFill>
            <a:srgbClr val="EAEAEA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Arial" charset="0"/>
                <a:cs typeface="Arial" charset="0"/>
              </a:rPr>
              <a:t>2018</a:t>
            </a:r>
          </a:p>
        </p:txBody>
      </p:sp>
      <p:sp>
        <p:nvSpPr>
          <p:cNvPr id="22533" name="AutoShape 17"/>
          <p:cNvSpPr>
            <a:spLocks noChangeArrowheads="1"/>
          </p:cNvSpPr>
          <p:nvPr/>
        </p:nvSpPr>
        <p:spPr bwMode="auto">
          <a:xfrm>
            <a:off x="79376" y="1789510"/>
            <a:ext cx="2371725" cy="702469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Arial" charset="0"/>
                <a:cs typeface="Arial" charset="0"/>
              </a:rPr>
              <a:t>Определение приоритетных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Arial" charset="0"/>
                <a:cs typeface="Arial" charset="0"/>
              </a:rPr>
              <a:t>ВЭД для разработки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Arial" charset="0"/>
                <a:cs typeface="Arial" charset="0"/>
              </a:rPr>
              <a:t>профстандартов</a:t>
            </a:r>
          </a:p>
        </p:txBody>
      </p:sp>
      <p:sp>
        <p:nvSpPr>
          <p:cNvPr id="22534" name="AutoShape 17"/>
          <p:cNvSpPr>
            <a:spLocks noChangeArrowheads="1"/>
          </p:cNvSpPr>
          <p:nvPr/>
        </p:nvSpPr>
        <p:spPr bwMode="auto">
          <a:xfrm>
            <a:off x="88900" y="3387329"/>
            <a:ext cx="8928100" cy="221456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Arial" charset="0"/>
                <a:cs typeface="Arial" charset="0"/>
              </a:rPr>
              <a:t>Создание секторальных советов квалификаций</a:t>
            </a:r>
          </a:p>
        </p:txBody>
      </p:sp>
      <p:sp>
        <p:nvSpPr>
          <p:cNvPr id="22535" name="AutoShape 17"/>
          <p:cNvSpPr>
            <a:spLocks noChangeArrowheads="1"/>
          </p:cNvSpPr>
          <p:nvPr/>
        </p:nvSpPr>
        <p:spPr bwMode="auto">
          <a:xfrm>
            <a:off x="2522539" y="992818"/>
            <a:ext cx="2363787" cy="567929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Создание Национального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совета по развитию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системы квалификаций</a:t>
            </a:r>
          </a:p>
        </p:txBody>
      </p:sp>
      <p:sp>
        <p:nvSpPr>
          <p:cNvPr id="22536" name="AutoShape 17"/>
          <p:cNvSpPr>
            <a:spLocks noChangeArrowheads="1"/>
          </p:cNvSpPr>
          <p:nvPr/>
        </p:nvSpPr>
        <p:spPr bwMode="auto">
          <a:xfrm>
            <a:off x="2506663" y="2003822"/>
            <a:ext cx="2395537" cy="783431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Утверждение </a:t>
            </a:r>
            <a:br>
              <a:rPr lang="ru-RU" altLang="ru-RU" sz="1200" b="1" dirty="0">
                <a:latin typeface="Arial" charset="0"/>
                <a:cs typeface="Arial" charset="0"/>
              </a:rPr>
            </a:br>
            <a:r>
              <a:rPr lang="ru-RU" altLang="ru-RU" sz="1200" b="1" dirty="0" err="1">
                <a:latin typeface="Arial" charset="0"/>
                <a:cs typeface="Arial" charset="0"/>
              </a:rPr>
              <a:t>методрекомендаций</a:t>
            </a:r>
            <a:r>
              <a:rPr lang="ru-RU" altLang="ru-RU" sz="1200" b="1" dirty="0">
                <a:latin typeface="Arial" charset="0"/>
                <a:cs typeface="Arial" charset="0"/>
              </a:rPr>
              <a:t> по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 разработке секторальных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рамок  квалификаций</a:t>
            </a:r>
          </a:p>
        </p:txBody>
      </p:sp>
      <p:sp>
        <p:nvSpPr>
          <p:cNvPr id="22537" name="AutoShape 17"/>
          <p:cNvSpPr>
            <a:spLocks noChangeArrowheads="1"/>
          </p:cNvSpPr>
          <p:nvPr/>
        </p:nvSpPr>
        <p:spPr bwMode="auto">
          <a:xfrm>
            <a:off x="5089526" y="1004438"/>
            <a:ext cx="1643063" cy="732234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Предложения по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внесению </a:t>
            </a:r>
            <a:br>
              <a:rPr lang="ru-RU" altLang="ru-RU" sz="1200" b="1" dirty="0">
                <a:latin typeface="Arial" charset="0"/>
                <a:cs typeface="Arial" charset="0"/>
              </a:rPr>
            </a:br>
            <a:r>
              <a:rPr lang="ru-RU" altLang="ru-RU" sz="1200" b="1" dirty="0">
                <a:latin typeface="Arial" charset="0"/>
                <a:cs typeface="Arial" charset="0"/>
              </a:rPr>
              <a:t>изменений в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Трудовой кодекс</a:t>
            </a:r>
          </a:p>
        </p:txBody>
      </p:sp>
      <p:sp>
        <p:nvSpPr>
          <p:cNvPr id="22538" name="AutoShape 17"/>
          <p:cNvSpPr>
            <a:spLocks noChangeArrowheads="1"/>
          </p:cNvSpPr>
          <p:nvPr/>
        </p:nvSpPr>
        <p:spPr bwMode="auto">
          <a:xfrm>
            <a:off x="5070312" y="2003823"/>
            <a:ext cx="3848100" cy="594122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Разработка и утверждение Национальной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 рамки квалификаци</a:t>
            </a:r>
            <a:r>
              <a:rPr lang="ru-RU" altLang="ru-RU" sz="1100" dirty="0">
                <a:latin typeface="Arial" charset="0"/>
                <a:cs typeface="Arial" charset="0"/>
              </a:rPr>
              <a:t>й</a:t>
            </a:r>
          </a:p>
        </p:txBody>
      </p:sp>
      <p:sp>
        <p:nvSpPr>
          <p:cNvPr id="22539" name="AutoShape 17"/>
          <p:cNvSpPr>
            <a:spLocks noChangeArrowheads="1"/>
          </p:cNvSpPr>
          <p:nvPr/>
        </p:nvSpPr>
        <p:spPr bwMode="auto">
          <a:xfrm>
            <a:off x="88900" y="1004438"/>
            <a:ext cx="2363788" cy="594122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Arial" charset="0"/>
                <a:cs typeface="Arial" charset="0"/>
              </a:rPr>
              <a:t>Подходы </a:t>
            </a:r>
            <a:br>
              <a:rPr lang="ru-RU" altLang="ru-RU" sz="1200" b="1">
                <a:latin typeface="Arial" charset="0"/>
                <a:cs typeface="Arial" charset="0"/>
              </a:rPr>
            </a:br>
            <a:r>
              <a:rPr lang="ru-RU" altLang="ru-RU" sz="1200" b="1">
                <a:latin typeface="Arial" charset="0"/>
                <a:cs typeface="Arial" charset="0"/>
              </a:rPr>
              <a:t>к определению уровней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Arial" charset="0"/>
                <a:cs typeface="Arial" charset="0"/>
              </a:rPr>
              <a:t>квалификации</a:t>
            </a:r>
          </a:p>
        </p:txBody>
      </p:sp>
      <p:sp>
        <p:nvSpPr>
          <p:cNvPr id="22540" name="AutoShape 17"/>
          <p:cNvSpPr>
            <a:spLocks noChangeArrowheads="1"/>
          </p:cNvSpPr>
          <p:nvPr/>
        </p:nvSpPr>
        <p:spPr bwMode="auto">
          <a:xfrm>
            <a:off x="6875463" y="1004438"/>
            <a:ext cx="2155825" cy="732235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Формирование и развитие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системы независимой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 оценки и сертификации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 квалификаций</a:t>
            </a:r>
          </a:p>
        </p:txBody>
      </p:sp>
      <p:sp>
        <p:nvSpPr>
          <p:cNvPr id="22541" name="AutoShape 17"/>
          <p:cNvSpPr>
            <a:spLocks noChangeArrowheads="1"/>
          </p:cNvSpPr>
          <p:nvPr/>
        </p:nvSpPr>
        <p:spPr bwMode="auto">
          <a:xfrm>
            <a:off x="2133601" y="204788"/>
            <a:ext cx="3375025" cy="197644"/>
          </a:xfrm>
          <a:prstGeom prst="flowChartAlternateProcess">
            <a:avLst/>
          </a:prstGeom>
          <a:solidFill>
            <a:srgbClr val="EAEAEA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Arial" charset="0"/>
                <a:cs typeface="Arial" charset="0"/>
              </a:rPr>
              <a:t>1 ЭТАП</a:t>
            </a:r>
          </a:p>
        </p:txBody>
      </p:sp>
      <p:sp>
        <p:nvSpPr>
          <p:cNvPr id="22542" name="AutoShape 17"/>
          <p:cNvSpPr>
            <a:spLocks noChangeArrowheads="1"/>
          </p:cNvSpPr>
          <p:nvPr/>
        </p:nvSpPr>
        <p:spPr bwMode="auto">
          <a:xfrm>
            <a:off x="6875463" y="204788"/>
            <a:ext cx="1728787" cy="186929"/>
          </a:xfrm>
          <a:prstGeom prst="flowChartAlternateProcess">
            <a:avLst/>
          </a:prstGeom>
          <a:solidFill>
            <a:srgbClr val="EAEAEA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Arial" charset="0"/>
                <a:cs typeface="Arial" charset="0"/>
              </a:rPr>
              <a:t>2 ЭТАП</a:t>
            </a:r>
          </a:p>
        </p:txBody>
      </p:sp>
      <p:sp>
        <p:nvSpPr>
          <p:cNvPr id="22543" name="AutoShape 17"/>
          <p:cNvSpPr>
            <a:spLocks noChangeArrowheads="1"/>
          </p:cNvSpPr>
          <p:nvPr/>
        </p:nvSpPr>
        <p:spPr bwMode="auto">
          <a:xfrm>
            <a:off x="4886247" y="623936"/>
            <a:ext cx="1693862" cy="178594"/>
          </a:xfrm>
          <a:prstGeom prst="flowChartAlternateProcess">
            <a:avLst/>
          </a:prstGeom>
          <a:solidFill>
            <a:srgbClr val="EAEAEA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Arial" charset="0"/>
                <a:cs typeface="Arial" charset="0"/>
              </a:rPr>
              <a:t>2020</a:t>
            </a:r>
          </a:p>
        </p:txBody>
      </p:sp>
      <p:sp>
        <p:nvSpPr>
          <p:cNvPr id="24593" name="AutoShape 17"/>
          <p:cNvSpPr>
            <a:spLocks noChangeArrowheads="1"/>
          </p:cNvSpPr>
          <p:nvPr/>
        </p:nvSpPr>
        <p:spPr bwMode="auto">
          <a:xfrm>
            <a:off x="2592389" y="3921919"/>
            <a:ext cx="2338387" cy="882079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Разработка, обслуживание и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эксплуатация </a:t>
            </a:r>
            <a:r>
              <a:rPr lang="ru-RU" altLang="ru-RU" sz="1050" b="1" dirty="0" err="1" smtClean="0">
                <a:latin typeface="Arial" charset="0"/>
                <a:cs typeface="Arial" charset="0"/>
              </a:rPr>
              <a:t>автоматизир</a:t>
            </a:r>
            <a:r>
              <a:rPr lang="ru-RU" altLang="ru-RU" sz="1050" b="1" dirty="0" smtClean="0">
                <a:latin typeface="Arial" charset="0"/>
                <a:cs typeface="Arial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линий в машиностроении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Общестроительные и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отделочные работы</a:t>
            </a:r>
          </a:p>
        </p:txBody>
      </p:sp>
      <p:sp>
        <p:nvSpPr>
          <p:cNvPr id="24594" name="AutoShape 17"/>
          <p:cNvSpPr>
            <a:spLocks noChangeArrowheads="1"/>
          </p:cNvSpPr>
          <p:nvPr/>
        </p:nvSpPr>
        <p:spPr bwMode="auto">
          <a:xfrm>
            <a:off x="5057776" y="3923110"/>
            <a:ext cx="2538413" cy="880888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Сварочные и кузовные работы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Санитарно-технические работы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Эксплуатация теплотехнического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оборудования и систем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050" b="1" dirty="0" smtClean="0">
                <a:latin typeface="Arial" charset="0"/>
                <a:cs typeface="Arial" charset="0"/>
              </a:rPr>
              <a:t>теплоснабжения</a:t>
            </a:r>
          </a:p>
        </p:txBody>
      </p:sp>
      <p:sp>
        <p:nvSpPr>
          <p:cNvPr id="22546" name="AutoShape 17"/>
          <p:cNvSpPr>
            <a:spLocks noChangeArrowheads="1"/>
          </p:cNvSpPr>
          <p:nvPr/>
        </p:nvSpPr>
        <p:spPr bwMode="auto">
          <a:xfrm>
            <a:off x="93663" y="3645694"/>
            <a:ext cx="8918575" cy="216694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Утверждение профессиональных стандартов</a:t>
            </a:r>
          </a:p>
        </p:txBody>
      </p:sp>
      <p:sp>
        <p:nvSpPr>
          <p:cNvPr id="22547" name="Номер слайда 18"/>
          <p:cNvSpPr txBox="1">
            <a:spLocks/>
          </p:cNvSpPr>
          <p:nvPr/>
        </p:nvSpPr>
        <p:spPr bwMode="auto">
          <a:xfrm>
            <a:off x="6804025" y="141685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 smtClean="0">
                <a:solidFill>
                  <a:srgbClr val="898989"/>
                </a:solidFill>
              </a:rPr>
              <a:t>3</a:t>
            </a: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22548" name="AutoShape 17"/>
          <p:cNvSpPr>
            <a:spLocks noChangeArrowheads="1"/>
          </p:cNvSpPr>
          <p:nvPr/>
        </p:nvSpPr>
        <p:spPr bwMode="auto">
          <a:xfrm>
            <a:off x="2506663" y="2842021"/>
            <a:ext cx="2408236" cy="485775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Утверждение </a:t>
            </a:r>
            <a:br>
              <a:rPr lang="ru-RU" altLang="ru-RU" sz="1200" b="1" dirty="0">
                <a:latin typeface="Arial" charset="0"/>
                <a:cs typeface="Arial" charset="0"/>
              </a:rPr>
            </a:br>
            <a:r>
              <a:rPr lang="ru-RU" altLang="ru-RU" sz="1200" b="1" dirty="0">
                <a:latin typeface="Arial" charset="0"/>
                <a:cs typeface="Arial" charset="0"/>
              </a:rPr>
              <a:t>приоритетных  ВЭД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33950" y="428221"/>
            <a:ext cx="277813" cy="180975"/>
          </a:xfrm>
          <a:prstGeom prst="straightConnector1">
            <a:avLst/>
          </a:prstGeom>
          <a:ln w="28575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3826416" y="406599"/>
            <a:ext cx="4763" cy="189310"/>
          </a:xfrm>
          <a:prstGeom prst="straightConnector1">
            <a:avLst/>
          </a:prstGeom>
          <a:ln w="28575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5208113" y="428221"/>
            <a:ext cx="144463" cy="186929"/>
          </a:xfrm>
          <a:prstGeom prst="straightConnector1">
            <a:avLst/>
          </a:prstGeom>
          <a:ln w="28575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1270000" y="804911"/>
            <a:ext cx="1588" cy="196453"/>
          </a:xfrm>
          <a:prstGeom prst="straightConnector1">
            <a:avLst/>
          </a:prstGeom>
          <a:ln w="28575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3768154" y="804911"/>
            <a:ext cx="4762" cy="189309"/>
          </a:xfrm>
          <a:prstGeom prst="straightConnector1">
            <a:avLst/>
          </a:prstGeom>
          <a:ln w="28575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5772628" y="813245"/>
            <a:ext cx="4763" cy="188119"/>
          </a:xfrm>
          <a:prstGeom prst="straightConnector1">
            <a:avLst/>
          </a:prstGeom>
          <a:ln w="28575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7883526" y="816319"/>
            <a:ext cx="4763" cy="188119"/>
          </a:xfrm>
          <a:prstGeom prst="straightConnector1">
            <a:avLst/>
          </a:prstGeom>
          <a:ln w="28575">
            <a:solidFill>
              <a:srgbClr val="00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56" name="AutoShape 17"/>
          <p:cNvSpPr>
            <a:spLocks noChangeArrowheads="1"/>
          </p:cNvSpPr>
          <p:nvPr/>
        </p:nvSpPr>
        <p:spPr bwMode="auto">
          <a:xfrm>
            <a:off x="115888" y="3923110"/>
            <a:ext cx="2336800" cy="880888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Социальное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обслуживание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Управление коммерческой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организации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dirty="0">
              <a:latin typeface="Arial" charset="0"/>
              <a:cs typeface="Arial" charset="0"/>
            </a:endParaRPr>
          </a:p>
        </p:txBody>
      </p:sp>
      <p:sp>
        <p:nvSpPr>
          <p:cNvPr id="22557" name="AutoShape 17"/>
          <p:cNvSpPr>
            <a:spLocks noChangeArrowheads="1"/>
          </p:cNvSpPr>
          <p:nvPr/>
        </p:nvSpPr>
        <p:spPr bwMode="auto">
          <a:xfrm>
            <a:off x="2505394" y="4922044"/>
            <a:ext cx="6443663" cy="221456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100" b="1">
                <a:latin typeface="Arial" charset="0"/>
                <a:cs typeface="Arial" charset="0"/>
              </a:rPr>
              <a:t>Утверждение образовательных стандартов на основе профессиональных ста</a:t>
            </a:r>
            <a:r>
              <a:rPr lang="ru-RU" altLang="ru-RU" sz="1200" b="1">
                <a:latin typeface="Arial" charset="0"/>
                <a:cs typeface="Arial" charset="0"/>
              </a:rPr>
              <a:t>ндартов</a:t>
            </a:r>
          </a:p>
        </p:txBody>
      </p:sp>
      <p:sp>
        <p:nvSpPr>
          <p:cNvPr id="22558" name="AutoShape 17"/>
          <p:cNvSpPr>
            <a:spLocks noChangeArrowheads="1"/>
          </p:cNvSpPr>
          <p:nvPr/>
        </p:nvSpPr>
        <p:spPr bwMode="auto">
          <a:xfrm>
            <a:off x="2520508" y="1586539"/>
            <a:ext cx="2363786" cy="376238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Утверждение уровней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165128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5508" y="157973"/>
            <a:ext cx="8424863" cy="594122"/>
          </a:xfrm>
        </p:spPr>
        <p:txBody>
          <a:bodyPr>
            <a:normAutofit fontScale="90000"/>
          </a:bodyPr>
          <a:lstStyle/>
          <a:p>
            <a:pPr indent="715963" algn="l"/>
            <a:r>
              <a:rPr lang="ru-RU" altLang="ru-RU" sz="2400" b="1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>СЕКТОРАЛЬНЫЕ СОВЕТЫ </a:t>
            </a:r>
            <a:r>
              <a:rPr lang="ru-RU" altLang="ru-RU" sz="2400" b="1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>КВАЛИФИКАЦИЙ</a:t>
            </a:r>
            <a:r>
              <a:rPr lang="ru-RU" altLang="ru-RU" sz="2400" b="1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/>
            </a:r>
            <a:br>
              <a:rPr lang="ru-RU" altLang="ru-RU" sz="2400" b="1" dirty="0" smtClean="0">
                <a:solidFill>
                  <a:srgbClr val="003300"/>
                </a:solidFill>
                <a:latin typeface="Arial" charset="0"/>
                <a:cs typeface="Arial" charset="0"/>
              </a:rPr>
            </a:br>
            <a:r>
              <a:rPr lang="ru-RU" altLang="ru-RU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СОЗДАНЫ:</a:t>
            </a:r>
          </a:p>
        </p:txBody>
      </p:sp>
      <p:sp>
        <p:nvSpPr>
          <p:cNvPr id="14339" name="AutoShape 17"/>
          <p:cNvSpPr>
            <a:spLocks noChangeArrowheads="1"/>
          </p:cNvSpPr>
          <p:nvPr/>
        </p:nvSpPr>
        <p:spPr bwMode="auto">
          <a:xfrm>
            <a:off x="6223883" y="3080732"/>
            <a:ext cx="2681287" cy="961685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Arial" charset="0"/>
                <a:cs typeface="Arial" charset="0"/>
              </a:rPr>
              <a:t>Государственный комитет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Arial" charset="0"/>
                <a:cs typeface="Arial" charset="0"/>
              </a:rPr>
              <a:t>по имуществу </a:t>
            </a:r>
          </a:p>
        </p:txBody>
      </p:sp>
      <p:sp>
        <p:nvSpPr>
          <p:cNvPr id="14340" name="AutoShape 17"/>
          <p:cNvSpPr>
            <a:spLocks noChangeArrowheads="1"/>
          </p:cNvSpPr>
          <p:nvPr/>
        </p:nvSpPr>
        <p:spPr bwMode="auto">
          <a:xfrm>
            <a:off x="265155" y="854912"/>
            <a:ext cx="2794001" cy="1064552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Arial" charset="0"/>
                <a:cs typeface="Arial" charset="0"/>
              </a:rPr>
              <a:t>Министерство труда 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Arial" charset="0"/>
                <a:cs typeface="Arial" charset="0"/>
              </a:rPr>
              <a:t>социальной защиты </a:t>
            </a:r>
          </a:p>
        </p:txBody>
      </p:sp>
      <p:sp>
        <p:nvSpPr>
          <p:cNvPr id="14341" name="AutoShape 17"/>
          <p:cNvSpPr>
            <a:spLocks noChangeArrowheads="1"/>
          </p:cNvSpPr>
          <p:nvPr/>
        </p:nvSpPr>
        <p:spPr bwMode="auto">
          <a:xfrm>
            <a:off x="3197226" y="2052194"/>
            <a:ext cx="2895167" cy="896887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Arial" charset="0"/>
                <a:cs typeface="Arial" charset="0"/>
              </a:rPr>
              <a:t>Министерство экономики</a:t>
            </a:r>
          </a:p>
        </p:txBody>
      </p:sp>
      <p:sp>
        <p:nvSpPr>
          <p:cNvPr id="14342" name="AutoShape 17"/>
          <p:cNvSpPr>
            <a:spLocks noChangeArrowheads="1"/>
          </p:cNvSpPr>
          <p:nvPr/>
        </p:nvSpPr>
        <p:spPr bwMode="auto">
          <a:xfrm>
            <a:off x="3197226" y="854912"/>
            <a:ext cx="2909930" cy="1064552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Министерство </a:t>
            </a:r>
            <a:r>
              <a:rPr lang="ru-RU" altLang="ru-RU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промышленности </a:t>
            </a:r>
          </a:p>
        </p:txBody>
      </p:sp>
      <p:sp>
        <p:nvSpPr>
          <p:cNvPr id="14343" name="AutoShape 17"/>
          <p:cNvSpPr>
            <a:spLocks noChangeArrowheads="1"/>
          </p:cNvSpPr>
          <p:nvPr/>
        </p:nvSpPr>
        <p:spPr bwMode="auto">
          <a:xfrm>
            <a:off x="6229852" y="859126"/>
            <a:ext cx="2794000" cy="1060338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Arial" charset="0"/>
                <a:cs typeface="Arial" charset="0"/>
              </a:rPr>
              <a:t>Мини</a:t>
            </a:r>
            <a:r>
              <a:rPr lang="ru-RU" altLang="ru-RU" sz="1400">
                <a:solidFill>
                  <a:srgbClr val="FF0000"/>
                </a:solidFill>
                <a:latin typeface="Arial" charset="0"/>
                <a:cs typeface="Arial" charset="0"/>
              </a:rPr>
              <a:t>с</a:t>
            </a:r>
            <a:r>
              <a:rPr lang="ru-RU" altLang="ru-RU" sz="1400" b="1">
                <a:solidFill>
                  <a:srgbClr val="FF0000"/>
                </a:solidFill>
                <a:latin typeface="Arial" charset="0"/>
                <a:cs typeface="Arial" charset="0"/>
              </a:rPr>
              <a:t>терство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Arial" charset="0"/>
                <a:cs typeface="Arial" charset="0"/>
              </a:rPr>
              <a:t>архитектуры и строительства </a:t>
            </a:r>
          </a:p>
        </p:txBody>
      </p:sp>
      <p:sp>
        <p:nvSpPr>
          <p:cNvPr id="14344" name="AutoShape 17"/>
          <p:cNvSpPr>
            <a:spLocks noChangeArrowheads="1"/>
          </p:cNvSpPr>
          <p:nvPr/>
        </p:nvSpPr>
        <p:spPr bwMode="auto">
          <a:xfrm>
            <a:off x="6229852" y="2052194"/>
            <a:ext cx="2794000" cy="896887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Министерство </a:t>
            </a:r>
            <a:r>
              <a:rPr lang="ru-RU" altLang="ru-RU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связи 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информатизации</a:t>
            </a:r>
            <a:endParaRPr lang="ru-RU" altLang="ru-RU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4345" name="AutoShape 17"/>
          <p:cNvSpPr>
            <a:spLocks noChangeArrowheads="1"/>
          </p:cNvSpPr>
          <p:nvPr/>
        </p:nvSpPr>
        <p:spPr bwMode="auto">
          <a:xfrm>
            <a:off x="3212009" y="4182775"/>
            <a:ext cx="2880384" cy="794721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Администрация Парка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высоких технологий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37497" y="1161606"/>
            <a:ext cx="2519362" cy="648071"/>
          </a:xfrm>
          <a:prstGeom prst="rect">
            <a:avLst/>
          </a:prstGeom>
          <a:solidFill>
            <a:srgbClr val="FFFF99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разработка, обслуживание и эксплуатация автоматизированных линий в машиностроении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39291" y="1422216"/>
            <a:ext cx="2305050" cy="378619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общестроительные и </a:t>
            </a:r>
          </a:p>
          <a:p>
            <a:pPr algn="ctr">
              <a:defRPr/>
            </a:pP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отделочные работы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582620" y="3576626"/>
            <a:ext cx="2232025" cy="351235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оценочная деятельность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5281" y="1422216"/>
            <a:ext cx="2655887" cy="297656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социальное обслуживание</a:t>
            </a:r>
            <a:endParaRPr lang="ru-RU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461698" y="2532870"/>
            <a:ext cx="2520950" cy="362892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</a:t>
            </a:r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коммерческой организацией</a:t>
            </a:r>
            <a:endParaRPr lang="ru-RU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331341" y="2564768"/>
            <a:ext cx="2520950" cy="330994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почтовая деятельность</a:t>
            </a:r>
            <a:endParaRPr lang="ru-RU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99900" y="4702773"/>
            <a:ext cx="2519363" cy="173233"/>
          </a:xfrm>
          <a:prstGeom prst="rect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ИТ-сфера</a:t>
            </a:r>
          </a:p>
        </p:txBody>
      </p:sp>
      <p:sp>
        <p:nvSpPr>
          <p:cNvPr id="14354" name="Номер слайда 18"/>
          <p:cNvSpPr txBox="1">
            <a:spLocks/>
          </p:cNvSpPr>
          <p:nvPr/>
        </p:nvSpPr>
        <p:spPr bwMode="auto">
          <a:xfrm>
            <a:off x="6864304" y="141685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 smtClean="0">
                <a:solidFill>
                  <a:srgbClr val="898989"/>
                </a:solidFill>
              </a:rPr>
              <a:t>4</a:t>
            </a: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23" name="AutoShape 17"/>
          <p:cNvSpPr>
            <a:spLocks noChangeArrowheads="1"/>
          </p:cNvSpPr>
          <p:nvPr/>
        </p:nvSpPr>
        <p:spPr bwMode="auto">
          <a:xfrm>
            <a:off x="256317" y="3075806"/>
            <a:ext cx="2802839" cy="966611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Министерство </a:t>
            </a:r>
            <a:r>
              <a:rPr lang="ru-RU" altLang="ru-RU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жилищно-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коммунального хозяйства</a:t>
            </a:r>
            <a:endParaRPr lang="ru-RU" altLang="ru-RU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80494" y="3576626"/>
            <a:ext cx="2519362" cy="432616"/>
          </a:xfrm>
          <a:prstGeom prst="rect">
            <a:avLst/>
          </a:prstGeom>
          <a:solidFill>
            <a:srgbClr val="FFFF99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оказание жилищно-коммунальных услуг   </a:t>
            </a:r>
            <a:endParaRPr lang="ru-RU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AutoShape 17"/>
          <p:cNvSpPr>
            <a:spLocks noChangeArrowheads="1"/>
          </p:cNvSpPr>
          <p:nvPr/>
        </p:nvSpPr>
        <p:spPr bwMode="auto">
          <a:xfrm>
            <a:off x="242087" y="2052194"/>
            <a:ext cx="2817069" cy="896887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Министерство </a:t>
            </a:r>
            <a:r>
              <a:rPr lang="ru-RU" altLang="ru-RU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образования</a:t>
            </a:r>
            <a:endParaRPr lang="ru-RU" altLang="ru-RU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90940" y="2500637"/>
            <a:ext cx="2519362" cy="359146"/>
          </a:xfrm>
          <a:prstGeom prst="rect">
            <a:avLst/>
          </a:prstGeom>
          <a:solidFill>
            <a:srgbClr val="FFFF99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образовательная</a:t>
            </a:r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деятельность</a:t>
            </a:r>
            <a:endParaRPr lang="ru-RU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AutoShape 17"/>
          <p:cNvSpPr>
            <a:spLocks noChangeArrowheads="1"/>
          </p:cNvSpPr>
          <p:nvPr/>
        </p:nvSpPr>
        <p:spPr bwMode="auto">
          <a:xfrm>
            <a:off x="3212009" y="3075806"/>
            <a:ext cx="2895147" cy="966611"/>
          </a:xfrm>
          <a:prstGeom prst="flowChartAlternateProcess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Министерство </a:t>
            </a:r>
            <a:r>
              <a:rPr lang="ru-RU" altLang="ru-RU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транспорта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и коммуникаций</a:t>
            </a:r>
            <a:endParaRPr lang="ru-RU" altLang="ru-RU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460582" y="3559111"/>
            <a:ext cx="2519362" cy="432616"/>
          </a:xfrm>
          <a:prstGeom prst="rect">
            <a:avLst/>
          </a:prstGeom>
          <a:solidFill>
            <a:srgbClr val="FFFF99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ранспортно-логистическая деятельность</a:t>
            </a:r>
            <a:endParaRPr lang="ru-RU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9211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4"/>
          <p:cNvSpPr>
            <a:spLocks noChangeArrowheads="1"/>
          </p:cNvSpPr>
          <p:nvPr/>
        </p:nvSpPr>
        <p:spPr bwMode="auto">
          <a:xfrm>
            <a:off x="1820295" y="253604"/>
            <a:ext cx="5400675" cy="323850"/>
          </a:xfrm>
          <a:prstGeom prst="flowChartAlternateProcess">
            <a:avLst/>
          </a:prstGeom>
          <a:solidFill>
            <a:srgbClr val="FFFFFF"/>
          </a:solidFill>
          <a:ln w="38100" cmpd="dbl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3300"/>
                </a:solidFill>
                <a:latin typeface="Arial" charset="0"/>
              </a:rPr>
              <a:t>Алгоритм взаимодействия</a:t>
            </a:r>
          </a:p>
        </p:txBody>
      </p:sp>
      <p:sp>
        <p:nvSpPr>
          <p:cNvPr id="21507" name="AutoShape 17"/>
          <p:cNvSpPr>
            <a:spLocks noChangeArrowheads="1"/>
          </p:cNvSpPr>
          <p:nvPr/>
        </p:nvSpPr>
        <p:spPr bwMode="auto">
          <a:xfrm>
            <a:off x="258763" y="746522"/>
            <a:ext cx="2800350" cy="666750"/>
          </a:xfrm>
          <a:prstGeom prst="flowChartAlternateProcess">
            <a:avLst/>
          </a:prstGeom>
          <a:solidFill>
            <a:srgbClr val="FFCCFF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Arial" charset="0"/>
              </a:rPr>
              <a:t>Министерство труда 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Arial" charset="0"/>
              </a:rPr>
              <a:t>социальной защиты</a:t>
            </a:r>
          </a:p>
        </p:txBody>
      </p:sp>
      <p:sp>
        <p:nvSpPr>
          <p:cNvPr id="21508" name="AutoShape 6"/>
          <p:cNvSpPr>
            <a:spLocks noChangeArrowheads="1"/>
          </p:cNvSpPr>
          <p:nvPr/>
        </p:nvSpPr>
        <p:spPr bwMode="auto">
          <a:xfrm>
            <a:off x="258763" y="1565791"/>
            <a:ext cx="2796958" cy="1293971"/>
          </a:xfrm>
          <a:prstGeom prst="flowChartAlternateProcess">
            <a:avLst/>
          </a:prstGeom>
          <a:solidFill>
            <a:srgbClr val="FFCCFF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 anchorCtr="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" charset="0"/>
              </a:rPr>
              <a:t>Рассматривает и утверждает в установленные сроки</a:t>
            </a:r>
            <a:endParaRPr lang="en-US" altLang="ru-RU" sz="14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" charset="0"/>
              </a:rPr>
              <a:t>профессиональные стандарты</a:t>
            </a:r>
          </a:p>
        </p:txBody>
      </p:sp>
      <p:sp>
        <p:nvSpPr>
          <p:cNvPr id="21509" name="AutoShape 17"/>
          <p:cNvSpPr>
            <a:spLocks noChangeArrowheads="1"/>
          </p:cNvSpPr>
          <p:nvPr/>
        </p:nvSpPr>
        <p:spPr bwMode="auto">
          <a:xfrm>
            <a:off x="3276601" y="746522"/>
            <a:ext cx="2447925" cy="666750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Arial" charset="0"/>
              </a:rPr>
              <a:t>Секторальные советы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Arial" charset="0"/>
              </a:rPr>
              <a:t>квалификации</a:t>
            </a:r>
          </a:p>
        </p:txBody>
      </p:sp>
      <p:sp>
        <p:nvSpPr>
          <p:cNvPr id="21510" name="AutoShape 19"/>
          <p:cNvSpPr>
            <a:spLocks noChangeArrowheads="1"/>
          </p:cNvSpPr>
          <p:nvPr/>
        </p:nvSpPr>
        <p:spPr bwMode="auto">
          <a:xfrm>
            <a:off x="3299619" y="1565791"/>
            <a:ext cx="2401887" cy="1123712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Организуют</a:t>
            </a:r>
            <a:r>
              <a:rPr lang="en-US" altLang="ru-RU" sz="1200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разработку</a:t>
            </a:r>
            <a:endParaRPr lang="en-US" altLang="ru-RU" sz="1200" i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профессиональных</a:t>
            </a:r>
            <a:endParaRPr lang="en-US" altLang="ru-RU" sz="1200" i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стандартов в конкретных</a:t>
            </a:r>
            <a:endParaRPr lang="en-US" altLang="ru-RU" sz="1200" i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секторах экономики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511" name="AutoShape 17"/>
          <p:cNvSpPr>
            <a:spLocks noChangeArrowheads="1"/>
          </p:cNvSpPr>
          <p:nvPr/>
        </p:nvSpPr>
        <p:spPr bwMode="auto">
          <a:xfrm>
            <a:off x="5915026" y="746522"/>
            <a:ext cx="2665413" cy="666750"/>
          </a:xfrm>
          <a:prstGeom prst="flowChartAlternateProcess">
            <a:avLst/>
          </a:prstGeom>
          <a:solidFill>
            <a:srgbClr val="EAEAEA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Arial" charset="0"/>
              </a:rPr>
              <a:t>Министерство образования</a:t>
            </a:r>
          </a:p>
        </p:txBody>
      </p:sp>
      <p:sp>
        <p:nvSpPr>
          <p:cNvPr id="21512" name="AutoShape 19"/>
          <p:cNvSpPr>
            <a:spLocks noChangeArrowheads="1"/>
          </p:cNvSpPr>
          <p:nvPr/>
        </p:nvSpPr>
        <p:spPr bwMode="auto">
          <a:xfrm>
            <a:off x="6028695" y="2153127"/>
            <a:ext cx="2757487" cy="2009061"/>
          </a:xfrm>
          <a:prstGeom prst="flowChartAlternateProcess">
            <a:avLst/>
          </a:prstGeom>
          <a:solidFill>
            <a:srgbClr val="EAEAEA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" charset="0"/>
              </a:rPr>
              <a:t>Разрабатывает и</a:t>
            </a:r>
            <a:endParaRPr lang="en-US" altLang="ru-RU" sz="14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" charset="0"/>
              </a:rPr>
              <a:t>утверждает в</a:t>
            </a:r>
            <a:endParaRPr lang="en-US" altLang="ru-RU" sz="14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" charset="0"/>
              </a:rPr>
              <a:t>установленные сроки на основе </a:t>
            </a:r>
            <a:r>
              <a:rPr lang="ru-RU" altLang="ru-RU" sz="1400" b="1" dirty="0" smtClean="0">
                <a:solidFill>
                  <a:srgbClr val="000000"/>
                </a:solidFill>
                <a:latin typeface="Arial" charset="0"/>
              </a:rPr>
              <a:t>профессионального стандарта </a:t>
            </a:r>
            <a:r>
              <a:rPr lang="ru-RU" altLang="ru-RU" sz="1400" b="1" dirty="0">
                <a:solidFill>
                  <a:srgbClr val="000000"/>
                </a:solidFill>
                <a:latin typeface="Arial" charset="0"/>
              </a:rPr>
              <a:t>образовательный стандарт</a:t>
            </a:r>
          </a:p>
        </p:txBody>
      </p:sp>
      <p:sp>
        <p:nvSpPr>
          <p:cNvPr id="21513" name="AutoShape 19"/>
          <p:cNvSpPr>
            <a:spLocks noChangeArrowheads="1"/>
          </p:cNvSpPr>
          <p:nvPr/>
        </p:nvSpPr>
        <p:spPr bwMode="auto">
          <a:xfrm>
            <a:off x="3333750" y="2859761"/>
            <a:ext cx="2403475" cy="1328023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Одобренный профессиональный стандарт направляется  в Министерство труда и</a:t>
            </a:r>
            <a:endParaRPr lang="en-US" altLang="ru-RU" sz="1200" i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социальной защиты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514" name="AutoShape 6"/>
          <p:cNvSpPr>
            <a:spLocks noChangeArrowheads="1"/>
          </p:cNvSpPr>
          <p:nvPr/>
        </p:nvSpPr>
        <p:spPr bwMode="auto">
          <a:xfrm>
            <a:off x="258764" y="2929342"/>
            <a:ext cx="2796958" cy="1293971"/>
          </a:xfrm>
          <a:prstGeom prst="flowChartAlternateProcess">
            <a:avLst/>
          </a:prstGeom>
          <a:solidFill>
            <a:srgbClr val="FFCCFF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 anchorCtr="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" charset="0"/>
              </a:rPr>
              <a:t>Информирует Министерство образования</a:t>
            </a:r>
            <a:br>
              <a:rPr lang="ru-RU" altLang="ru-RU" sz="1400" b="1" dirty="0">
                <a:solidFill>
                  <a:srgbClr val="000000"/>
                </a:solidFill>
                <a:latin typeface="Arial" charset="0"/>
              </a:rPr>
            </a:br>
            <a:r>
              <a:rPr lang="ru-RU" altLang="ru-RU" sz="1400" b="1" dirty="0">
                <a:solidFill>
                  <a:srgbClr val="000000"/>
                </a:solidFill>
                <a:latin typeface="Arial" charset="0"/>
              </a:rPr>
              <a:t>об утверждении</a:t>
            </a:r>
            <a:endParaRPr lang="en-US" altLang="ru-RU" sz="14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" charset="0"/>
              </a:rPr>
              <a:t>профессионального стандарта</a:t>
            </a:r>
          </a:p>
        </p:txBody>
      </p:sp>
      <p:sp>
        <p:nvSpPr>
          <p:cNvPr id="21515" name="Номер слайда 18"/>
          <p:cNvSpPr txBox="1">
            <a:spLocks/>
          </p:cNvSpPr>
          <p:nvPr/>
        </p:nvSpPr>
        <p:spPr bwMode="auto">
          <a:xfrm>
            <a:off x="6804025" y="141685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 smtClean="0">
                <a:solidFill>
                  <a:srgbClr val="898989"/>
                </a:solidFill>
              </a:rPr>
              <a:t>5</a:t>
            </a: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21516" name="AutoShape 6"/>
          <p:cNvSpPr>
            <a:spLocks noChangeArrowheads="1"/>
          </p:cNvSpPr>
          <p:nvPr/>
        </p:nvSpPr>
        <p:spPr bwMode="auto">
          <a:xfrm>
            <a:off x="1439863" y="4430317"/>
            <a:ext cx="6121400" cy="646986"/>
          </a:xfrm>
          <a:prstGeom prst="flowChartAlternateProcess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latin typeface="Arial" charset="0"/>
              </a:rPr>
              <a:t>Пересматриваются разработчиками  по мере необходимости, но не реже чем раз в пять лет</a:t>
            </a:r>
          </a:p>
        </p:txBody>
      </p:sp>
    </p:spTree>
    <p:extLst>
      <p:ext uri="{BB962C8B-B14F-4D97-AF65-F5344CB8AC3E}">
        <p14:creationId xmlns:p14="http://schemas.microsoft.com/office/powerpoint/2010/main" val="157700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28"/>
          <p:cNvSpPr>
            <a:spLocks noChangeArrowheads="1"/>
          </p:cNvSpPr>
          <p:nvPr/>
        </p:nvSpPr>
        <p:spPr bwMode="auto">
          <a:xfrm>
            <a:off x="1671383" y="211931"/>
            <a:ext cx="584409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>СОВЕТ </a:t>
            </a:r>
            <a:r>
              <a:rPr lang="ru-RU" altLang="ru-RU" sz="2200" b="1" dirty="0">
                <a:solidFill>
                  <a:srgbClr val="003300"/>
                </a:solidFill>
                <a:latin typeface="Arial" charset="0"/>
                <a:cs typeface="Arial" charset="0"/>
              </a:rPr>
              <a:t>ПО РАЗВИТИЮ КВАЛИФИКАЦИЙ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>
                <a:solidFill>
                  <a:srgbClr val="00330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3555" name="AutoShape 17"/>
          <p:cNvSpPr>
            <a:spLocks noChangeArrowheads="1"/>
          </p:cNvSpPr>
          <p:nvPr/>
        </p:nvSpPr>
        <p:spPr bwMode="auto">
          <a:xfrm>
            <a:off x="261137" y="1001756"/>
            <a:ext cx="5689600" cy="615113"/>
          </a:xfrm>
          <a:prstGeom prst="flowChartAlternateProcess">
            <a:avLst/>
          </a:prstGeom>
          <a:solidFill>
            <a:srgbClr val="EAEAEA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Arial" charset="0"/>
                <a:cs typeface="Arial" charset="0"/>
              </a:rPr>
              <a:t>С</a:t>
            </a:r>
            <a:r>
              <a:rPr lang="ru-RU" altLang="ru-RU" sz="1400" b="1" dirty="0" smtClean="0">
                <a:latin typeface="Arial" charset="0"/>
                <a:cs typeface="Arial" charset="0"/>
              </a:rPr>
              <a:t>ОВЕТ  </a:t>
            </a:r>
            <a:r>
              <a:rPr lang="ru-RU" altLang="ru-RU" sz="1400" b="1" dirty="0">
                <a:latin typeface="Arial" charset="0"/>
                <a:cs typeface="Arial" charset="0"/>
              </a:rPr>
              <a:t>ПО РАЗВИТИЮ СИСТЕМЫ </a:t>
            </a:r>
            <a:r>
              <a:rPr lang="ru-RU" altLang="ru-RU" sz="1400" b="1" dirty="0" smtClean="0">
                <a:latin typeface="Arial" charset="0"/>
                <a:cs typeface="Arial" charset="0"/>
              </a:rPr>
              <a:t>КВАЛИФИКАЦИЙ</a:t>
            </a:r>
            <a:endParaRPr lang="ru-RU" altLang="ru-RU" sz="1400" b="1" dirty="0">
              <a:latin typeface="Arial" charset="0"/>
              <a:cs typeface="Arial" charset="0"/>
            </a:endParaRPr>
          </a:p>
        </p:txBody>
      </p:sp>
      <p:sp>
        <p:nvSpPr>
          <p:cNvPr id="23556" name="AutoShape 17"/>
          <p:cNvSpPr>
            <a:spLocks noChangeArrowheads="1"/>
          </p:cNvSpPr>
          <p:nvPr/>
        </p:nvSpPr>
        <p:spPr bwMode="auto">
          <a:xfrm>
            <a:off x="6183312" y="1001756"/>
            <a:ext cx="2754313" cy="594388"/>
          </a:xfrm>
          <a:prstGeom prst="flowChartAlternateProcess">
            <a:avLst/>
          </a:prstGeom>
          <a:solidFill>
            <a:srgbClr val="EAEAEA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latin typeface="Arial" charset="0"/>
                <a:cs typeface="Arial" charset="0"/>
              </a:rPr>
              <a:t>ПРИ СОВЕТЕ МИНИСТРОВ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latin typeface="Arial" charset="0"/>
                <a:cs typeface="Arial" charset="0"/>
              </a:rPr>
              <a:t>РЕСПУБЛИКИ БЕЛАРУСЬ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5946145" y="1309312"/>
            <a:ext cx="232575" cy="10363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8" name="AutoShape 17"/>
          <p:cNvSpPr>
            <a:spLocks noChangeArrowheads="1"/>
          </p:cNvSpPr>
          <p:nvPr/>
        </p:nvSpPr>
        <p:spPr bwMode="auto">
          <a:xfrm>
            <a:off x="539750" y="1757958"/>
            <a:ext cx="1768475" cy="1029816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ПРЕДСТАВИТЕЛИ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 РЕСПУБЛИКАНСКИХ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ОРГАНОВ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 ГОСУДАРСТВЕННОГО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УПРАВЛЕНИЯ</a:t>
            </a:r>
          </a:p>
        </p:txBody>
      </p:sp>
      <p:sp>
        <p:nvSpPr>
          <p:cNvPr id="23559" name="AutoShape 17"/>
          <p:cNvSpPr>
            <a:spLocks noChangeArrowheads="1"/>
          </p:cNvSpPr>
          <p:nvPr/>
        </p:nvSpPr>
        <p:spPr bwMode="auto">
          <a:xfrm>
            <a:off x="2484438" y="1757958"/>
            <a:ext cx="1655762" cy="1029816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ПРЕДСТАВИТЕЛИ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ОБЪЕДИНЕНИЙ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НАНИМАТЕЛЕЙ</a:t>
            </a:r>
          </a:p>
        </p:txBody>
      </p:sp>
      <p:sp>
        <p:nvSpPr>
          <p:cNvPr id="23560" name="AutoShape 17"/>
          <p:cNvSpPr>
            <a:spLocks noChangeArrowheads="1"/>
          </p:cNvSpPr>
          <p:nvPr/>
        </p:nvSpPr>
        <p:spPr bwMode="auto">
          <a:xfrm>
            <a:off x="4347587" y="1757958"/>
            <a:ext cx="1606550" cy="1029816"/>
          </a:xfrm>
          <a:prstGeom prst="flowChartAlternateProcess">
            <a:avLst/>
          </a:prstGeom>
          <a:solidFill>
            <a:srgbClr val="FFFF99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Arial" charset="0"/>
                <a:cs typeface="Arial" charset="0"/>
              </a:rPr>
              <a:t>ПРЕДСТАВИТЕЛИ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Arial" charset="0"/>
                <a:cs typeface="Arial" charset="0"/>
              </a:rPr>
              <a:t>ПРОФСОЮЗОВ</a:t>
            </a:r>
            <a:endParaRPr lang="ru-RU" altLang="ru-RU" sz="1200" b="1" dirty="0"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751" y="2992042"/>
            <a:ext cx="8150225" cy="1754326"/>
          </a:xfrm>
          <a:prstGeom prst="rect">
            <a:avLst/>
          </a:prstGeom>
          <a:noFill/>
          <a:ln w="15875">
            <a:solidFill>
              <a:schemeClr val="accent3">
                <a:lumMod val="50000"/>
              </a:schemeClr>
            </a:solidFill>
            <a:prstDash val="lgDash"/>
          </a:ln>
        </p:spPr>
        <p:txBody>
          <a:bodyPr>
            <a:spAutoFit/>
          </a:bodyPr>
          <a:lstStyle/>
          <a:p>
            <a:pPr marL="285750" indent="-285750" eaLnBrk="1" hangingPunct="1">
              <a:buSzPct val="140000"/>
              <a:buFont typeface="Wingdings" panose="05000000000000000000" pitchFamily="2" charset="2"/>
              <a:buChar char="§"/>
              <a:defRPr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приоритетов и основных задач развития НСК;</a:t>
            </a:r>
          </a:p>
          <a:p>
            <a:pPr marL="285750" indent="-285750" eaLnBrk="1" hangingPunct="1">
              <a:buSzPct val="140000"/>
              <a:buFont typeface="Wingdings" panose="05000000000000000000" pitchFamily="2" charset="2"/>
              <a:buChar char="§"/>
              <a:defRPr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проведение экспертизы проектов законодательных и иных нормативных правовых актов по вопросам развития НСК;</a:t>
            </a:r>
          </a:p>
          <a:p>
            <a:pPr marL="285750" indent="-285750" eaLnBrk="1" hangingPunct="1">
              <a:buSzPct val="140000"/>
              <a:buFont typeface="Wingdings" panose="05000000000000000000" pitchFamily="2" charset="2"/>
              <a:buChar char="§"/>
              <a:defRPr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координация работы по формированию секторальных советов квалификаций, разработке профессиональных стандартов, системы независимой оценки и сертификации квалификаций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95288" y="1616869"/>
            <a:ext cx="0" cy="1915716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5288" y="3532585"/>
            <a:ext cx="1444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4" name="Номер слайда 18"/>
          <p:cNvSpPr txBox="1">
            <a:spLocks/>
          </p:cNvSpPr>
          <p:nvPr/>
        </p:nvSpPr>
        <p:spPr bwMode="auto">
          <a:xfrm>
            <a:off x="6804025" y="209674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 smtClean="0">
                <a:solidFill>
                  <a:srgbClr val="898989"/>
                </a:solidFill>
              </a:rPr>
              <a:t>6</a:t>
            </a: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14" name="AutoShape 17"/>
          <p:cNvSpPr>
            <a:spLocks noChangeArrowheads="1"/>
          </p:cNvSpPr>
          <p:nvPr/>
        </p:nvSpPr>
        <p:spPr bwMode="auto">
          <a:xfrm>
            <a:off x="6178720" y="1740125"/>
            <a:ext cx="2758905" cy="1029816"/>
          </a:xfrm>
          <a:prstGeom prst="flowChartAlternateProcess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Arial" charset="0"/>
                <a:cs typeface="Arial" charset="0"/>
              </a:rPr>
              <a:t>Постановление Совета Министров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Arial" charset="0"/>
                <a:cs typeface="Arial" charset="0"/>
              </a:rPr>
              <a:t>Республики Беларусь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Arial" charset="0"/>
                <a:cs typeface="Arial" charset="0"/>
              </a:rPr>
              <a:t>от 10 апреля 2019 г. № 229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Arial" charset="0"/>
                <a:cs typeface="Arial" charset="0"/>
              </a:rPr>
              <a:t>«О Совете по развитию системы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Arial" charset="0"/>
                <a:cs typeface="Arial" charset="0"/>
              </a:rPr>
              <a:t>квалификаций»</a:t>
            </a:r>
            <a:endParaRPr lang="ru-RU" altLang="ru-RU" sz="12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55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86916"/>
            <a:ext cx="8229600" cy="857250"/>
          </a:xfrm>
        </p:spPr>
        <p:txBody>
          <a:bodyPr/>
          <a:lstStyle/>
          <a:p>
            <a:r>
              <a:rPr lang="ru-RU" altLang="ru-RU" sz="2000" b="1" smtClean="0">
                <a:solidFill>
                  <a:srgbClr val="003300"/>
                </a:solidFill>
                <a:latin typeface="Arial" charset="0"/>
                <a:cs typeface="Arial" charset="0"/>
              </a:rPr>
              <a:t>РЕАЛИЗАЦИЯ СТРАТЕГИИ ПОЗВОЛИТ:</a:t>
            </a:r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434975" y="735807"/>
            <a:ext cx="8229600" cy="4050506"/>
          </a:xfrm>
        </p:spPr>
        <p:txBody>
          <a:bodyPr>
            <a:normAutofit fontScale="92500" lnSpcReduction="20000"/>
          </a:bodyPr>
          <a:lstStyle/>
          <a:p>
            <a:pPr algn="just">
              <a:buClr>
                <a:srgbClr val="FF0000"/>
              </a:buClr>
              <a:buSzPct val="170000"/>
              <a:buFont typeface="Wingdings" pitchFamily="2" charset="2"/>
              <a:buChar char="§"/>
            </a:pPr>
            <a:r>
              <a:rPr lang="ru-RU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создать</a:t>
            </a:r>
            <a:r>
              <a:rPr lang="ru-RU" altLang="ru-RU" sz="1700" dirty="0" smtClean="0">
                <a:latin typeface="Arial" charset="0"/>
                <a:cs typeface="Arial" charset="0"/>
              </a:rPr>
              <a:t> эффективные организационно-правовые инструменты и механизмы обеспечения баланса спроса на квалификации со стороны рынка труда и предложения квалификаций со стороны системы образования и неформального обучения. Это будет способствовать эффективному использованию трудового потенциала и его дальнейшему развитию</a:t>
            </a:r>
            <a:r>
              <a:rPr lang="en-US" altLang="ru-RU" sz="1700" dirty="0" smtClean="0">
                <a:latin typeface="Arial" charset="0"/>
                <a:cs typeface="Arial" charset="0"/>
              </a:rPr>
              <a:t>;</a:t>
            </a:r>
            <a:endParaRPr lang="ru-RU" altLang="ru-RU" sz="1700" dirty="0" smtClean="0">
              <a:latin typeface="Arial" charset="0"/>
              <a:cs typeface="Arial" charset="0"/>
            </a:endParaRPr>
          </a:p>
          <a:p>
            <a:pPr algn="just">
              <a:buClr>
                <a:srgbClr val="FF0000"/>
              </a:buClr>
              <a:buSzPct val="170000"/>
              <a:buFont typeface="Wingdings" pitchFamily="2" charset="2"/>
              <a:buChar char="§"/>
            </a:pPr>
            <a:r>
              <a:rPr lang="ru-RU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классифицировать</a:t>
            </a:r>
            <a:r>
              <a:rPr lang="ru-RU" altLang="ru-RU" sz="1700" dirty="0" smtClean="0">
                <a:latin typeface="Arial" charset="0"/>
                <a:cs typeface="Arial" charset="0"/>
              </a:rPr>
              <a:t> с использованием НРК имеющиеся и вновь появляющиеся квалификации, что обеспечит связь сфер труда и образования; </a:t>
            </a:r>
          </a:p>
          <a:p>
            <a:pPr algn="just">
              <a:buClr>
                <a:srgbClr val="FF0000"/>
              </a:buClr>
              <a:buSzPct val="170000"/>
              <a:buFont typeface="Wingdings" pitchFamily="2" charset="2"/>
              <a:buChar char="§"/>
            </a:pPr>
            <a:r>
              <a:rPr lang="ru-RU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обеспечить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развити</a:t>
            </a:r>
            <a:r>
              <a:rPr lang="ru-RU" altLang="ru-RU" sz="1700" dirty="0" smtClean="0">
                <a:latin typeface="Arial" charset="0"/>
                <a:cs typeface="Arial" charset="0"/>
              </a:rPr>
              <a:t>е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способов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получения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квалификаций</a:t>
            </a:r>
            <a:r>
              <a:rPr lang="ru-RU" altLang="ru-RU" sz="1700" dirty="0" smtClean="0">
                <a:latin typeface="Arial" charset="0"/>
                <a:cs typeface="Arial" charset="0"/>
              </a:rPr>
              <a:t> и признать результаты всех видов обучения (в том числе неформального) на основе процедур системы независимой оценки и сертификации квалификаций, что будет способствовать снижению затрат системы образования, нанимателя и работника на получение квалификации;</a:t>
            </a:r>
          </a:p>
          <a:p>
            <a:pPr algn="just">
              <a:buClr>
                <a:srgbClr val="FF0000"/>
              </a:buClr>
              <a:buSzPct val="170000"/>
              <a:buFont typeface="Wingdings" pitchFamily="2" charset="2"/>
              <a:buChar char="§"/>
            </a:pPr>
            <a:r>
              <a:rPr lang="ru-RU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закрепить на законодательном уровне </a:t>
            </a:r>
            <a:r>
              <a:rPr lang="ru-RU" altLang="ru-RU" sz="1700" dirty="0" smtClean="0">
                <a:latin typeface="Arial" charset="0"/>
                <a:cs typeface="Arial" charset="0"/>
              </a:rPr>
              <a:t>новые элементы НСК (НРК, секторальные советы квалификаций, профессиональные стандарты, система независимой оценки и сертификации квалификаций);</a:t>
            </a:r>
          </a:p>
          <a:p>
            <a:pPr algn="just">
              <a:buClr>
                <a:srgbClr val="FF0000"/>
              </a:buClr>
              <a:buSzPct val="170000"/>
              <a:buFont typeface="Wingdings" pitchFamily="2" charset="2"/>
              <a:buChar char="§"/>
            </a:pPr>
            <a:r>
              <a:rPr lang="en-US" altLang="ru-RU" sz="17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выстроить</a:t>
            </a:r>
            <a:r>
              <a:rPr lang="en-US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НСК</a:t>
            </a:r>
            <a:r>
              <a:rPr lang="en-US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altLang="ru-RU" sz="17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на</a:t>
            </a:r>
            <a:r>
              <a:rPr lang="en-US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altLang="ru-RU" sz="17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принципах</a:t>
            </a:r>
            <a:r>
              <a:rPr lang="en-US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altLang="ru-RU" sz="1700" b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прозрачности</a:t>
            </a:r>
            <a:r>
              <a:rPr lang="en-US" altLang="ru-RU" sz="17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получения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квалификаций</a:t>
            </a:r>
            <a:r>
              <a:rPr lang="en-US" altLang="ru-RU" sz="1700" dirty="0" smtClean="0">
                <a:latin typeface="Arial" charset="0"/>
                <a:cs typeface="Arial" charset="0"/>
              </a:rPr>
              <a:t>,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объективности</a:t>
            </a:r>
            <a:r>
              <a:rPr lang="en-US" altLang="ru-RU" sz="1700" dirty="0" smtClean="0">
                <a:latin typeface="Arial" charset="0"/>
                <a:cs typeface="Arial" charset="0"/>
              </a:rPr>
              <a:t>,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независимости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их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оцен</a:t>
            </a:r>
            <a:r>
              <a:rPr lang="ru-RU" altLang="ru-RU" sz="1700" dirty="0" err="1" smtClean="0">
                <a:latin typeface="Arial" charset="0"/>
                <a:cs typeface="Arial" charset="0"/>
              </a:rPr>
              <a:t>ки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и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систематичности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их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обновления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на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основе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профессиональных</a:t>
            </a:r>
            <a:r>
              <a:rPr lang="en-US" altLang="ru-RU" sz="1700" dirty="0" smtClean="0">
                <a:latin typeface="Arial" charset="0"/>
                <a:cs typeface="Arial" charset="0"/>
              </a:rPr>
              <a:t> </a:t>
            </a:r>
            <a:r>
              <a:rPr lang="en-US" altLang="ru-RU" sz="1700" dirty="0" err="1" smtClean="0">
                <a:latin typeface="Arial" charset="0"/>
                <a:cs typeface="Arial" charset="0"/>
              </a:rPr>
              <a:t>стандартов</a:t>
            </a:r>
            <a:r>
              <a:rPr lang="en-US" altLang="ru-RU" sz="1700" dirty="0" smtClean="0">
                <a:latin typeface="Arial" charset="0"/>
                <a:cs typeface="Arial" charset="0"/>
              </a:rPr>
              <a:t>.</a:t>
            </a:r>
            <a:endParaRPr lang="ru-RU" altLang="ru-RU" sz="1700" dirty="0" smtClean="0">
              <a:latin typeface="Arial" charset="0"/>
              <a:cs typeface="Arial" charset="0"/>
            </a:endParaRPr>
          </a:p>
          <a:p>
            <a:pPr algn="just">
              <a:spcBef>
                <a:spcPts val="1200"/>
              </a:spcBef>
              <a:buFont typeface="Wingdings" pitchFamily="2" charset="2"/>
              <a:buChar char="q"/>
            </a:pPr>
            <a:endParaRPr lang="ru-RU" altLang="ru-RU" sz="1500" dirty="0" smtClean="0">
              <a:latin typeface="Arial" charset="0"/>
              <a:cs typeface="Arial" charset="0"/>
            </a:endParaRPr>
          </a:p>
        </p:txBody>
      </p:sp>
      <p:sp>
        <p:nvSpPr>
          <p:cNvPr id="24580" name="Номер слайда 18"/>
          <p:cNvSpPr txBox="1">
            <a:spLocks/>
          </p:cNvSpPr>
          <p:nvPr/>
        </p:nvSpPr>
        <p:spPr bwMode="auto">
          <a:xfrm>
            <a:off x="6804025" y="141685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 smtClean="0">
                <a:solidFill>
                  <a:srgbClr val="898989"/>
                </a:solidFill>
              </a:rPr>
              <a:t>7</a:t>
            </a:r>
            <a:endParaRPr lang="ru-RU" altLang="ru-RU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89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</TotalTime>
  <Words>634</Words>
  <Application>Microsoft Office PowerPoint</Application>
  <PresentationFormat>Экран (16:9)</PresentationFormat>
  <Paragraphs>160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НОРМАТИВНАЯ ПРАВОВАЯ БАЗА</vt:lpstr>
      <vt:lpstr>Цель – обеспечение соответствия между потребностью экономики в кадрах и количественными и качественными показателями их подготовки</vt:lpstr>
      <vt:lpstr>Презентация PowerPoint</vt:lpstr>
      <vt:lpstr>СЕКТОРАЛЬНЫЕ СОВЕТЫ КВАЛИФИКАЦИЙ СОЗДАНЫ:</vt:lpstr>
      <vt:lpstr>Презентация PowerPoint</vt:lpstr>
      <vt:lpstr>Презентация PowerPoint</vt:lpstr>
      <vt:lpstr>РЕАЛИЗАЦИЯ СТРАТЕГИИ ПОЗВОЛИТ: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Prokhiro.a</dc:creator>
  <cp:lastModifiedBy>User</cp:lastModifiedBy>
  <cp:revision>217</cp:revision>
  <cp:lastPrinted>2019-04-10T11:08:39Z</cp:lastPrinted>
  <dcterms:created xsi:type="dcterms:W3CDTF">2018-04-25T15:06:59Z</dcterms:created>
  <dcterms:modified xsi:type="dcterms:W3CDTF">2019-11-22T11:02:44Z</dcterms:modified>
</cp:coreProperties>
</file>