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4" r:id="rId3"/>
    <p:sldId id="283" r:id="rId4"/>
    <p:sldId id="257" r:id="rId5"/>
    <p:sldId id="265" r:id="rId6"/>
    <p:sldId id="258" r:id="rId7"/>
    <p:sldId id="277" r:id="rId8"/>
    <p:sldId id="278" r:id="rId9"/>
    <p:sldId id="280" r:id="rId10"/>
    <p:sldId id="263" r:id="rId11"/>
    <p:sldId id="259" r:id="rId12"/>
    <p:sldId id="279" r:id="rId13"/>
    <p:sldId id="270" r:id="rId14"/>
    <p:sldId id="281" r:id="rId15"/>
    <p:sldId id="260" r:id="rId16"/>
    <p:sldId id="271" r:id="rId17"/>
    <p:sldId id="276" r:id="rId18"/>
    <p:sldId id="266" r:id="rId19"/>
    <p:sldId id="267" r:id="rId20"/>
    <p:sldId id="273" r:id="rId21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068C2-C112-4955-8991-FBAD14D697AC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80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D0E1A-313B-4B4F-90C8-36E0F30ECA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26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0C145-222A-4DB8-8E42-AA734E9D339D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2694"/>
            <a:ext cx="545211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3662"/>
            <a:ext cx="295322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A2A46-77FC-4040-863E-63E513CB5C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089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A2A46-77FC-4040-863E-63E513CB5C7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713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A2A46-77FC-4040-863E-63E513CB5C7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7130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40D3F08-65F6-4A51-A88B-B285702399A1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C32D137-B2F8-4757-AD75-8390962C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458200" cy="1470025"/>
          </a:xfrm>
        </p:spPr>
        <p:txBody>
          <a:bodyPr>
            <a:normAutofit/>
          </a:bodyPr>
          <a:lstStyle/>
          <a:p>
            <a:r>
              <a:rPr lang="ru-RU" dirty="0"/>
              <a:t>Переходные ключи </a:t>
            </a:r>
            <a:br>
              <a:rPr lang="ru-RU" dirty="0"/>
            </a:br>
            <a:r>
              <a:rPr lang="ru-RU" dirty="0"/>
              <a:t>ОКПД-ОКЗ, ОКЗ-ОКЗ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99877" y="3954207"/>
            <a:ext cx="4896544" cy="64807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НИИ труда Минтруда и соцзащиты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2362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052" y="1606109"/>
            <a:ext cx="9036496" cy="115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898" y="550904"/>
            <a:ext cx="399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014-2017 «Занятия»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773186" y="6530968"/>
            <a:ext cx="8375502" cy="21458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None/>
            </a:pPr>
            <a:r>
              <a:rPr lang="ru-RU" sz="900" i="1" dirty="0"/>
              <a:t>Общегосударственный классификатор «Занятия», фрагмент Таблицы 2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192" y="2924944"/>
            <a:ext cx="9036496" cy="118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86838" y="3423606"/>
            <a:ext cx="9057162" cy="293426"/>
          </a:xfrm>
          <a:prstGeom prst="rect">
            <a:avLst/>
          </a:prstGeom>
          <a:solidFill>
            <a:schemeClr val="accent3">
              <a:lumMod val="60000"/>
              <a:lumOff val="40000"/>
              <a:alpha val="29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93096"/>
            <a:ext cx="2088232" cy="2154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85805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807550" cy="1645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203" y="2636912"/>
            <a:ext cx="8871471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768498" y="6583618"/>
            <a:ext cx="8375502" cy="21458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None/>
            </a:pPr>
            <a:r>
              <a:rPr lang="ru-RU" sz="900" i="1" dirty="0"/>
              <a:t>Общегосударственный классификатор профессий рабочих и должностей служащих, фрагмент Таблицы 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9194" y="563176"/>
            <a:ext cx="3134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006-2009 (ОКПД)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0367" y="3068960"/>
            <a:ext cx="4886845" cy="516656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103342" y="5097784"/>
            <a:ext cx="4886845" cy="266340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6660981">
            <a:off x="119413" y="2010275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69603" y="4581128"/>
            <a:ext cx="4886845" cy="516656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3953129">
            <a:off x="888780" y="1955199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4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37" y="1366970"/>
            <a:ext cx="8996660" cy="1551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37" y="3068960"/>
            <a:ext cx="896253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837" y="4622924"/>
            <a:ext cx="8996660" cy="318244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14506321">
            <a:off x="160680" y="4984343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14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196141" y="692696"/>
            <a:ext cx="8819417" cy="9001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Переходная таблица ОКПД–ОКЗ</a:t>
            </a:r>
            <a:endParaRPr lang="ru-RU" sz="19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4" y="1700808"/>
            <a:ext cx="9049482" cy="182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04" y="3717032"/>
            <a:ext cx="904948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2826" y="4869160"/>
            <a:ext cx="8996660" cy="318244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4506321">
            <a:off x="147244" y="5267069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55AC4E8-2CE7-4E83-9AA3-79BC55D352B1}"/>
              </a:ext>
            </a:extLst>
          </p:cNvPr>
          <p:cNvSpPr txBox="1"/>
          <p:nvPr/>
        </p:nvSpPr>
        <p:spPr>
          <a:xfrm>
            <a:off x="1187624" y="125770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Постановление Минтруда и соцзащиты №9 от 24.01.2018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66350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976" y="570472"/>
            <a:ext cx="3638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014-2017 «Занятия»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871222" y="2085437"/>
            <a:ext cx="7889198" cy="3960065"/>
            <a:chOff x="871222" y="2277247"/>
            <a:chExt cx="7889198" cy="3960065"/>
          </a:xfrm>
        </p:grpSpPr>
        <p:sp>
          <p:nvSpPr>
            <p:cNvPr id="4" name="TextBox 3"/>
            <p:cNvSpPr txBox="1"/>
            <p:nvPr/>
          </p:nvSpPr>
          <p:spPr>
            <a:xfrm>
              <a:off x="871222" y="5860836"/>
              <a:ext cx="1152128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1321-027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89572" y="5319507"/>
              <a:ext cx="756084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1321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80695" y="4448953"/>
              <a:ext cx="576064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132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71222" y="3604452"/>
              <a:ext cx="504056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80695" y="2277247"/>
              <a:ext cx="378042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32112" y="2338802"/>
              <a:ext cx="6616352" cy="30777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Руководители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2112" y="2804233"/>
              <a:ext cx="6616352" cy="116955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Руководители структурных подразделений по производству и эксплуатации </a:t>
              </a:r>
              <a:r>
                <a:rPr lang="ru-RU" sz="1400" dirty="0"/>
                <a:t>в сельском, лесном и рыбном хозяйствах, в </a:t>
              </a:r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промышленности</a:t>
              </a:r>
              <a:r>
                <a:rPr lang="ru-RU" sz="1400" dirty="0"/>
                <a:t>, строительстве, на транспорте и информационно-коммуникационных технологиях, в здравоохранении, предоставлении социальных услуг, в образовании, страховой и финансовой деятельности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32112" y="4079621"/>
              <a:ext cx="6616352" cy="7386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Руководители структурных подразделений по производству и эксплуатации в промышленности</a:t>
              </a:r>
              <a:r>
                <a:rPr lang="ru-RU" sz="1400" dirty="0"/>
                <a:t>, строительстве, на транспорте и в других сферах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44068" y="4950175"/>
              <a:ext cx="6616352" cy="7386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2">
                      <a:lumMod val="75000"/>
                    </a:schemeClr>
                  </a:solidFill>
                </a:rPr>
                <a:t>Руководители структурных подразделений по производству и эксплуатации в обрабатывающей промышленности</a:t>
              </a:r>
              <a:r>
                <a:rPr lang="ru-RU" sz="1400" dirty="0"/>
                <a:t>, в области энергоснабжения, водоснабжения, сбора и обработки отходов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44068" y="5867980"/>
              <a:ext cx="6616352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</a:rPr>
                <a:t>Заведующий мастерской ремонтной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82626" y="1484775"/>
            <a:ext cx="237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Структура кода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284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2" y="1196752"/>
            <a:ext cx="9036496" cy="115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1898" y="550904"/>
            <a:ext cx="399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014-2017 «Занятия»</a:t>
            </a: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732754" y="6532229"/>
            <a:ext cx="8375502" cy="21458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None/>
            </a:pPr>
            <a:r>
              <a:rPr lang="ru-RU" sz="900" i="1" dirty="0"/>
              <a:t>Общегосударственный классификатор «Занятия», фрагмент Таблицы 2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813" y="3933056"/>
            <a:ext cx="9056092" cy="220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80813" y="5035624"/>
            <a:ext cx="7940476" cy="246236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42" y="2492895"/>
            <a:ext cx="9082818" cy="122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09728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897" y="1484784"/>
            <a:ext cx="8229600" cy="1800200"/>
          </a:xfrm>
        </p:spPr>
        <p:txBody>
          <a:bodyPr>
            <a:normAutofit/>
          </a:bodyPr>
          <a:lstStyle/>
          <a:p>
            <a:r>
              <a:rPr lang="ru-RU" dirty="0"/>
              <a:t>Как будут выглядеть переходные таблицы</a:t>
            </a:r>
            <a:r>
              <a:rPr lang="en-US" dirty="0"/>
              <a:t>?</a:t>
            </a:r>
            <a:endParaRPr lang="ru-RU" dirty="0"/>
          </a:p>
        </p:txBody>
      </p:sp>
      <p:pic>
        <p:nvPicPr>
          <p:cNvPr id="3074" name="Picture 2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24944"/>
            <a:ext cx="573405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330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9088266" cy="427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30065" y="620688"/>
            <a:ext cx="8819417" cy="9001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Переходная таблица ОКЗ–ОКЗ </a:t>
            </a:r>
            <a:r>
              <a:rPr lang="ru-RU" sz="1900" dirty="0"/>
              <a:t>(фрагмент)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87B73A5-228B-469F-9FF1-C7B25E4F7936}"/>
              </a:ext>
            </a:extLst>
          </p:cNvPr>
          <p:cNvSpPr txBox="1"/>
          <p:nvPr/>
        </p:nvSpPr>
        <p:spPr>
          <a:xfrm>
            <a:off x="223653" y="120546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Постановление Минтруда и соцзащиты №17 от 13.02.2018</a:t>
            </a:r>
            <a:endParaRPr lang="x-none" b="1" dirty="0"/>
          </a:p>
        </p:txBody>
      </p:sp>
    </p:spTree>
    <p:extLst>
      <p:ext uri="{BB962C8B-B14F-4D97-AF65-F5344CB8AC3E}">
        <p14:creationId xmlns:p14="http://schemas.microsoft.com/office/powerpoint/2010/main" xmlns="" val="1561862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988" y="1520824"/>
            <a:ext cx="8604448" cy="352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30065" y="620688"/>
            <a:ext cx="8819417" cy="9001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Переходная таблица ОКПД–ОКЗ </a:t>
            </a:r>
            <a:r>
              <a:rPr lang="ru-RU" sz="1900" dirty="0"/>
              <a:t>(фрагменты)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065" y="5445224"/>
            <a:ext cx="8602358" cy="1213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4205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30065" y="620688"/>
            <a:ext cx="8819417" cy="90010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Переходная таблица ОКЗ–ОКПД </a:t>
            </a:r>
            <a:r>
              <a:rPr lang="ru-RU" sz="1900" dirty="0"/>
              <a:t>(фрагменты)</a:t>
            </a:r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73" y="1520788"/>
            <a:ext cx="8981709" cy="1969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4" y="4293096"/>
            <a:ext cx="8981709" cy="243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11" y="3508661"/>
            <a:ext cx="9089751" cy="614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096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593808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ru-RU" sz="3200" b="1" dirty="0" smtClean="0"/>
              <a:t>Переходные ключи </a:t>
            </a:r>
          </a:p>
          <a:p>
            <a:pPr marL="0" indent="0" algn="just">
              <a:buNone/>
            </a:pPr>
            <a:r>
              <a:rPr lang="ru-RU" sz="2200" b="1" dirty="0" smtClean="0"/>
              <a:t>о</a:t>
            </a:r>
            <a:r>
              <a:rPr lang="ru-RU" sz="2200" b="1" dirty="0" smtClean="0"/>
              <a:t>т ОКРБ </a:t>
            </a:r>
            <a:r>
              <a:rPr lang="ru-RU" sz="2200" b="1" dirty="0" smtClean="0"/>
              <a:t>014-2017 «Занятия» к </a:t>
            </a:r>
            <a:r>
              <a:rPr lang="ru-RU" sz="2200" b="1" dirty="0" smtClean="0"/>
              <a:t>ОКРБ </a:t>
            </a:r>
            <a:r>
              <a:rPr lang="ru-RU" sz="2200" b="1" dirty="0" smtClean="0"/>
              <a:t>006-2009 «Профессии рабочих и должности служащих» </a:t>
            </a:r>
            <a:endParaRPr lang="ru-RU" sz="2200" b="1" dirty="0" smtClean="0"/>
          </a:p>
          <a:p>
            <a:pPr marL="0" indent="0" algn="ctr">
              <a:buNone/>
            </a:pPr>
            <a:r>
              <a:rPr lang="ru-RU" sz="2200" b="1" dirty="0" smtClean="0"/>
              <a:t>и </a:t>
            </a:r>
          </a:p>
          <a:p>
            <a:pPr marL="0" indent="0" algn="just">
              <a:buNone/>
            </a:pPr>
            <a:r>
              <a:rPr lang="ru-RU" sz="2200" b="1" dirty="0" smtClean="0"/>
              <a:t>от ОКРБ </a:t>
            </a:r>
            <a:r>
              <a:rPr lang="ru-RU" sz="2200" b="1" dirty="0" smtClean="0"/>
              <a:t>006-2009 «Профессии рабочих и должности служащих» к </a:t>
            </a:r>
            <a:r>
              <a:rPr lang="ru-RU" sz="2200" b="1" dirty="0" smtClean="0"/>
              <a:t>ОКРБ </a:t>
            </a:r>
            <a:r>
              <a:rPr lang="ru-RU" sz="2200" b="1" dirty="0" smtClean="0"/>
              <a:t>014-2017 «Занятия»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постановление Министерства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труда и социальной защиты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Республики Беларусь</a:t>
            </a:r>
            <a:endParaRPr lang="ru-RU" sz="3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 24 января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2018 г. № 9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11960" y="3573016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25068"/>
            <a:ext cx="8229600" cy="1800200"/>
          </a:xfrm>
        </p:spPr>
        <p:txBody>
          <a:bodyPr>
            <a:normAutofit/>
          </a:bodyPr>
          <a:lstStyle/>
          <a:p>
            <a:r>
              <a:rPr lang="ru-RU" dirty="0"/>
              <a:t>Спасибо за внимание! </a:t>
            </a:r>
            <a:br>
              <a:rPr lang="ru-RU" dirty="0"/>
            </a:br>
            <a:r>
              <a:rPr lang="ru-RU" dirty="0"/>
              <a:t>Вопросы</a:t>
            </a:r>
            <a:r>
              <a:rPr lang="en-US" dirty="0"/>
              <a:t>?</a:t>
            </a:r>
            <a:endParaRPr lang="ru-RU" dirty="0"/>
          </a:p>
        </p:txBody>
      </p:sp>
      <p:pic>
        <p:nvPicPr>
          <p:cNvPr id="6146" name="Picture 2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7" y="3089487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206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593808"/>
          </a:xfrm>
        </p:spPr>
        <p:txBody>
          <a:bodyPr/>
          <a:lstStyle/>
          <a:p>
            <a:pPr algn="ctr">
              <a:spcAft>
                <a:spcPts val="1200"/>
              </a:spcAft>
              <a:buNone/>
            </a:pPr>
            <a:r>
              <a:rPr lang="ru-RU" sz="3200" b="1" dirty="0" smtClean="0"/>
              <a:t>Переходные ключи </a:t>
            </a:r>
          </a:p>
          <a:p>
            <a:pPr marL="0" indent="0">
              <a:buNone/>
            </a:pPr>
            <a:r>
              <a:rPr lang="ru-RU" sz="2200" b="1" dirty="0" smtClean="0"/>
              <a:t>от </a:t>
            </a:r>
            <a:r>
              <a:rPr lang="ru-RU" sz="2200" b="1" dirty="0" smtClean="0"/>
              <a:t>ОКРБ 014-2017 «Занятия» к </a:t>
            </a:r>
            <a:r>
              <a:rPr lang="ru-RU" sz="2200" b="1" dirty="0" smtClean="0"/>
              <a:t>ОКРБ </a:t>
            </a:r>
            <a:r>
              <a:rPr lang="ru-RU" sz="2200" b="1" dirty="0" smtClean="0"/>
              <a:t>014-2007 «Занятия» </a:t>
            </a:r>
            <a:endParaRPr lang="ru-RU" sz="2200" b="1" dirty="0" smtClean="0"/>
          </a:p>
          <a:p>
            <a:pPr algn="ctr">
              <a:buNone/>
            </a:pPr>
            <a:r>
              <a:rPr lang="ru-RU" sz="2500" b="1" dirty="0" smtClean="0"/>
              <a:t>и </a:t>
            </a:r>
          </a:p>
          <a:p>
            <a:pPr marL="0" indent="0" algn="ctr">
              <a:buNone/>
            </a:pPr>
            <a:r>
              <a:rPr lang="ru-RU" sz="2200" b="1" dirty="0" smtClean="0"/>
              <a:t>от </a:t>
            </a:r>
            <a:r>
              <a:rPr lang="ru-RU" sz="2200" b="1" dirty="0" smtClean="0"/>
              <a:t>ОКРБ 014-2007 «Занятия» к ОКРБ </a:t>
            </a:r>
            <a:r>
              <a:rPr lang="ru-RU" sz="2200" b="1" dirty="0" smtClean="0"/>
              <a:t>014-2017 «Занятия</a:t>
            </a:r>
            <a:r>
              <a:rPr lang="ru-RU" sz="2200" b="1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постановление Министерства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труда и социальной защиты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Республики Беларусь</a:t>
            </a:r>
            <a:endParaRPr lang="ru-RU" sz="3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 13 </a:t>
            </a:r>
            <a:r>
              <a:rPr lang="ru-RU" sz="3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февраля 2018 г. № 17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55976" y="3068960"/>
            <a:ext cx="57606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Рассмотрим на примере как найти объекты классификации в новом в ОКЗ</a:t>
            </a:r>
            <a:r>
              <a:rPr lang="en-US" dirty="0"/>
              <a:t>?</a:t>
            </a:r>
            <a:endParaRPr lang="ru-RU" dirty="0"/>
          </a:p>
        </p:txBody>
      </p:sp>
      <p:pic>
        <p:nvPicPr>
          <p:cNvPr id="3" name="Picture 2" descr="&amp;Pcy;&amp;ocy;&amp;khcy;&amp;ocy;&amp;zhcy;&amp;iecy;&amp;iecy; &amp;icy;&amp;zcy;&amp;ocy;&amp;bcy;&amp;rcy;&amp;acy;&amp;zhcy;&amp;iecy;&amp;ncy;&amp;icy;&amp;ie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96952"/>
            <a:ext cx="2668934" cy="334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20449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30796" y="4775658"/>
            <a:ext cx="8991307" cy="1605670"/>
            <a:chOff x="30796" y="4775658"/>
            <a:chExt cx="8991307" cy="160567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30796" y="5157192"/>
              <a:ext cx="8991307" cy="1224136"/>
              <a:chOff x="30796" y="5157192"/>
              <a:chExt cx="8991307" cy="1224136"/>
            </a:xfrm>
          </p:grpSpPr>
          <p:pic>
            <p:nvPicPr>
              <p:cNvPr id="3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96" y="5229200"/>
                <a:ext cx="8991307" cy="1152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7" name="Прямоугольник 6"/>
              <p:cNvSpPr/>
              <p:nvPr/>
            </p:nvSpPr>
            <p:spPr>
              <a:xfrm>
                <a:off x="2627784" y="5157192"/>
                <a:ext cx="3312368" cy="360040"/>
              </a:xfrm>
              <a:prstGeom prst="rect">
                <a:avLst/>
              </a:prstGeom>
              <a:noFill/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30796" y="4775658"/>
              <a:ext cx="34419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ОКРБ 014-2017 «Занятия»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34979" y="623134"/>
            <a:ext cx="7272405" cy="3253674"/>
            <a:chOff x="134979" y="623134"/>
            <a:chExt cx="7272405" cy="3253674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818372" y="807800"/>
              <a:ext cx="6589012" cy="3069008"/>
              <a:chOff x="818372" y="807800"/>
              <a:chExt cx="6589012" cy="3069008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818372" y="807800"/>
                <a:ext cx="6589012" cy="1826953"/>
                <a:chOff x="818372" y="807800"/>
                <a:chExt cx="6589012" cy="1826953"/>
              </a:xfrm>
            </p:grpSpPr>
            <p:pic>
              <p:nvPicPr>
                <p:cNvPr id="2" name="Picture 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18372" y="807800"/>
                  <a:ext cx="6589012" cy="18269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" name="Прямоугольник 5"/>
                <p:cNvSpPr/>
                <p:nvPr/>
              </p:nvSpPr>
              <p:spPr>
                <a:xfrm>
                  <a:off x="4529825" y="1155274"/>
                  <a:ext cx="1584176" cy="258484"/>
                </a:xfrm>
                <a:prstGeom prst="rect">
                  <a:avLst/>
                </a:prstGeom>
                <a:noFill/>
                <a:ln w="5715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" name="Группа 15"/>
              <p:cNvGrpSpPr/>
              <p:nvPr/>
            </p:nvGrpSpPr>
            <p:grpSpPr>
              <a:xfrm>
                <a:off x="990090" y="2634753"/>
                <a:ext cx="6245575" cy="1242055"/>
                <a:chOff x="990090" y="2634753"/>
                <a:chExt cx="6245575" cy="1242055"/>
              </a:xfrm>
            </p:grpSpPr>
            <p:pic>
              <p:nvPicPr>
                <p:cNvPr id="4" name="Picture 3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090" y="2634753"/>
                  <a:ext cx="6245575" cy="12420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" name="Прямоугольник 4"/>
                <p:cNvSpPr/>
                <p:nvPr/>
              </p:nvSpPr>
              <p:spPr>
                <a:xfrm>
                  <a:off x="4130295" y="2981335"/>
                  <a:ext cx="1638323" cy="274445"/>
                </a:xfrm>
                <a:prstGeom prst="rect">
                  <a:avLst/>
                </a:prstGeom>
                <a:noFill/>
                <a:ln w="5715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15" name="TextBox 14"/>
            <p:cNvSpPr txBox="1"/>
            <p:nvPr/>
          </p:nvSpPr>
          <p:spPr>
            <a:xfrm>
              <a:off x="134979" y="623134"/>
              <a:ext cx="3134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ОКРБ 006-2009 (ОКПД)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68462" y="433685"/>
            <a:ext cx="8163978" cy="4614712"/>
            <a:chOff x="368462" y="433685"/>
            <a:chExt cx="8163978" cy="4614712"/>
          </a:xfrm>
        </p:grpSpPr>
        <p:sp>
          <p:nvSpPr>
            <p:cNvPr id="12" name="Стрелка вниз 11"/>
            <p:cNvSpPr/>
            <p:nvPr/>
          </p:nvSpPr>
          <p:spPr>
            <a:xfrm>
              <a:off x="4177680" y="4573362"/>
              <a:ext cx="545541" cy="475035"/>
            </a:xfrm>
            <a:prstGeom prst="down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8462" y="433685"/>
              <a:ext cx="8163978" cy="4104456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48432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195" y="3501008"/>
            <a:ext cx="842962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536" y="764704"/>
            <a:ext cx="83820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732754" y="6552113"/>
            <a:ext cx="8375502" cy="21458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r">
              <a:buNone/>
            </a:pPr>
            <a:r>
              <a:rPr lang="ru-RU" sz="900" i="1" dirty="0"/>
              <a:t>Общегосударственный классификатор профессий рабочих и должностей служащих, фрагмент Таблицы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9194" y="563176"/>
            <a:ext cx="3638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006-2009 (ОКПД)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2536" y="5149254"/>
            <a:ext cx="4911552" cy="293426"/>
          </a:xfrm>
          <a:prstGeom prst="rect">
            <a:avLst/>
          </a:prstGeom>
          <a:solidFill>
            <a:schemeClr val="accent3">
              <a:lumMod val="60000"/>
              <a:lumOff val="40000"/>
              <a:alpha val="29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98640" y="5373216"/>
            <a:ext cx="3635896" cy="288032"/>
          </a:xfrm>
          <a:prstGeom prst="rect">
            <a:avLst/>
          </a:prstGeom>
          <a:solidFill>
            <a:schemeClr val="accent3">
              <a:lumMod val="60000"/>
              <a:lumOff val="40000"/>
              <a:alpha val="29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4432353">
            <a:off x="331354" y="5415050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8002315">
            <a:off x="1124904" y="5476490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19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24226"/>
            <a:ext cx="9072632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право 4"/>
          <p:cNvSpPr/>
          <p:nvPr/>
        </p:nvSpPr>
        <p:spPr>
          <a:xfrm rot="14432353">
            <a:off x="253364" y="5279050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6838" y="4935934"/>
            <a:ext cx="9057162" cy="293426"/>
          </a:xfrm>
          <a:prstGeom prst="rect">
            <a:avLst/>
          </a:prstGeom>
          <a:solidFill>
            <a:schemeClr val="accent3">
              <a:lumMod val="60000"/>
              <a:lumOff val="40000"/>
              <a:alpha val="29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0616" y="564636"/>
            <a:ext cx="3638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014-2017 «Занятия»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418502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340768"/>
            <a:ext cx="914400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444" y="4437112"/>
            <a:ext cx="9057162" cy="293426"/>
          </a:xfrm>
          <a:prstGeom prst="rect">
            <a:avLst/>
          </a:prstGeom>
          <a:solidFill>
            <a:schemeClr val="accent3">
              <a:lumMod val="60000"/>
              <a:lumOff val="40000"/>
              <a:alpha val="29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 rot="14432353">
            <a:off x="-20949" y="4808265"/>
            <a:ext cx="1224682" cy="1097288"/>
          </a:xfrm>
          <a:prstGeom prst="rightArrow">
            <a:avLst>
              <a:gd name="adj1" fmla="val 34746"/>
              <a:gd name="adj2" fmla="val 59419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3976" y="570472"/>
            <a:ext cx="3638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014-2017 «Занятия»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393364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3976" y="570472"/>
            <a:ext cx="3638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ОКРБ 014-2017 «Занятия»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218213" y="1468430"/>
            <a:ext cx="8530251" cy="3931207"/>
            <a:chOff x="218213" y="1468430"/>
            <a:chExt cx="8530251" cy="3931207"/>
          </a:xfrm>
        </p:grpSpPr>
        <p:sp>
          <p:nvSpPr>
            <p:cNvPr id="5" name="TextBox 4"/>
            <p:cNvSpPr txBox="1"/>
            <p:nvPr/>
          </p:nvSpPr>
          <p:spPr>
            <a:xfrm>
              <a:off x="827584" y="5030305"/>
              <a:ext cx="1152128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8181-001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29054" y="4440558"/>
              <a:ext cx="756084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8181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29054" y="3797948"/>
              <a:ext cx="576064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818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17216" y="3064022"/>
              <a:ext cx="504056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81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9054" y="2406856"/>
              <a:ext cx="378042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ru-RU" dirty="0"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132112" y="2014680"/>
              <a:ext cx="6616352" cy="7386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3">
                      <a:lumMod val="75000"/>
                    </a:schemeClr>
                  </a:solidFill>
                </a:rPr>
                <a:t>Операторы</a:t>
              </a:r>
              <a:r>
                <a:rPr lang="ru-RU" sz="1400" dirty="0"/>
                <a:t>, аппаратчики, машинисты и другие рабочие, занятые управлением, эксплуатацией и обслуживанием установок и машин, сборщики изделий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32112" y="2910134"/>
              <a:ext cx="6616352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3">
                      <a:lumMod val="75000"/>
                    </a:schemeClr>
                  </a:solidFill>
                </a:rPr>
                <a:t>Операторы</a:t>
              </a:r>
              <a:r>
                <a:rPr lang="ru-RU" sz="1400" dirty="0"/>
                <a:t>, аппаратчики, машинисты, другие рабочие, обслуживающие промышленное оборудование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32112" y="3598998"/>
              <a:ext cx="6616352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3">
                      <a:lumMod val="75000"/>
                    </a:schemeClr>
                  </a:solidFill>
                </a:rPr>
                <a:t>Другие операторы</a:t>
              </a:r>
              <a:r>
                <a:rPr lang="ru-RU" sz="1400" dirty="0"/>
                <a:t>, аппаратчики, машинисты промышленных установок и машин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32112" y="4286670"/>
              <a:ext cx="6616352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accent3">
                      <a:lumMod val="75000"/>
                    </a:schemeClr>
                  </a:solidFill>
                </a:rPr>
                <a:t>Операторы, обслуживающие оборудование стекольного</a:t>
              </a:r>
              <a:r>
                <a:rPr lang="ru-RU" sz="1400" b="1" dirty="0"/>
                <a:t> </a:t>
              </a:r>
              <a:r>
                <a:rPr lang="ru-RU" sz="1400" dirty="0"/>
                <a:t>и керамического производств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32112" y="5020145"/>
              <a:ext cx="6616352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3">
                      <a:lumMod val="75000"/>
                    </a:schemeClr>
                  </a:solidFill>
                </a:rPr>
                <a:t>Автоклавщик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8213" y="1468430"/>
              <a:ext cx="23738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>
                  <a:solidFill>
                    <a:schemeClr val="accent3">
                      <a:lumMod val="75000"/>
                    </a:schemeClr>
                  </a:solidFill>
                </a:rPr>
                <a:t>Структура кода</a:t>
              </a:r>
              <a:r>
                <a:rPr lang="en-US" b="1" dirty="0">
                  <a:solidFill>
                    <a:schemeClr val="accent3">
                      <a:lumMod val="75000"/>
                    </a:schemeClr>
                  </a:solidFill>
                </a:rPr>
                <a:t>:</a:t>
              </a:r>
              <a:endParaRPr lang="ru-RU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87192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861</TotalTime>
  <Words>401</Words>
  <Application>Microsoft Office PowerPoint</Application>
  <PresentationFormat>Экран (4:3)</PresentationFormat>
  <Paragraphs>66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Переходные ключи  ОКПД-ОКЗ, ОКЗ-ОКЗ</vt:lpstr>
      <vt:lpstr>Слайд 2</vt:lpstr>
      <vt:lpstr>Слайд 3</vt:lpstr>
      <vt:lpstr>Рассмотрим на примере как найти объекты классификации в новом в ОКЗ?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Как будут выглядеть переходные таблицы?</vt:lpstr>
      <vt:lpstr>Слайд 17</vt:lpstr>
      <vt:lpstr>Слайд 18</vt:lpstr>
      <vt:lpstr>Слайд 19</vt:lpstr>
      <vt:lpstr>Спасибо за внимание!  Вопросы?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Переходные ключи  ОКПД-ОКЗ</dc:title>
  <dc:creator>Вышникова Мария Вячеславовна</dc:creator>
  <cp:lastModifiedBy>Шиманская</cp:lastModifiedBy>
  <cp:revision>205</cp:revision>
  <cp:lastPrinted>2017-11-29T09:45:28Z</cp:lastPrinted>
  <dcterms:created xsi:type="dcterms:W3CDTF">2017-08-16T07:13:16Z</dcterms:created>
  <dcterms:modified xsi:type="dcterms:W3CDTF">2019-02-20T12:38:27Z</dcterms:modified>
</cp:coreProperties>
</file>