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4" r:id="rId2"/>
    <p:sldId id="299" r:id="rId3"/>
    <p:sldId id="287" r:id="rId4"/>
    <p:sldId id="288" r:id="rId5"/>
    <p:sldId id="298" r:id="rId6"/>
    <p:sldId id="289" r:id="rId7"/>
    <p:sldId id="292" r:id="rId8"/>
    <p:sldId id="256" r:id="rId9"/>
    <p:sldId id="273" r:id="rId10"/>
    <p:sldId id="297" r:id="rId11"/>
    <p:sldId id="259" r:id="rId12"/>
    <p:sldId id="261" r:id="rId13"/>
    <p:sldId id="257" r:id="rId14"/>
    <p:sldId id="260" r:id="rId15"/>
    <p:sldId id="295" r:id="rId16"/>
    <p:sldId id="262" r:id="rId17"/>
    <p:sldId id="263" r:id="rId18"/>
    <p:sldId id="264" r:id="rId19"/>
    <p:sldId id="266" r:id="rId20"/>
    <p:sldId id="265" r:id="rId21"/>
    <p:sldId id="300" r:id="rId22"/>
    <p:sldId id="301" r:id="rId23"/>
    <p:sldId id="267" r:id="rId24"/>
    <p:sldId id="268" r:id="rId25"/>
    <p:sldId id="258" r:id="rId26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28" autoAdjust="0"/>
  </p:normalViewPr>
  <p:slideViewPr>
    <p:cSldViewPr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496FE-D845-4911-979F-A6E7839FC83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85FCDFF4-B88A-46ED-BEFE-B57AEA920FD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 smtClean="0"/>
            <a:t>ОКРБ </a:t>
          </a:r>
        </a:p>
        <a:p>
          <a:r>
            <a:rPr lang="ru-RU" b="1" dirty="0" smtClean="0"/>
            <a:t>014-2007 «Занятия»</a:t>
          </a:r>
          <a:endParaRPr lang="ru-RU" dirty="0"/>
        </a:p>
      </dgm:t>
    </dgm:pt>
    <dgm:pt modelId="{3A007447-2E5C-45F6-8DCC-5E20667AA096}" type="parTrans" cxnId="{8CFA98E7-83E8-49C4-8441-CFB51AAFFE46}">
      <dgm:prSet/>
      <dgm:spPr/>
      <dgm:t>
        <a:bodyPr/>
        <a:lstStyle/>
        <a:p>
          <a:endParaRPr lang="ru-RU"/>
        </a:p>
      </dgm:t>
    </dgm:pt>
    <dgm:pt modelId="{BAF0A87B-2674-4B18-BE8D-FEA9C5373223}" type="sibTrans" cxnId="{8CFA98E7-83E8-49C4-8441-CFB51AAFFE4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764B323-60F3-4CB0-88B4-F52C38836FAD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1" dirty="0" smtClean="0"/>
            <a:t>ОКРБ </a:t>
          </a:r>
        </a:p>
        <a:p>
          <a:r>
            <a:rPr lang="ru-RU" b="1" dirty="0" smtClean="0"/>
            <a:t>0</a:t>
          </a:r>
          <a:r>
            <a:rPr lang="en-US" b="1" dirty="0" smtClean="0"/>
            <a:t>06</a:t>
          </a:r>
          <a:r>
            <a:rPr lang="ru-RU" b="1" dirty="0" smtClean="0"/>
            <a:t>-200</a:t>
          </a:r>
          <a:r>
            <a:rPr lang="en-US" b="1" dirty="0" smtClean="0"/>
            <a:t>9</a:t>
          </a:r>
          <a:r>
            <a:rPr lang="ru-RU" b="1" dirty="0" smtClean="0"/>
            <a:t> «Профессии рабочих и должности служащих»</a:t>
          </a:r>
          <a:endParaRPr lang="ru-RU" dirty="0"/>
        </a:p>
      </dgm:t>
    </dgm:pt>
    <dgm:pt modelId="{78EFB0AA-E147-483E-9FEB-8E97D3AB85C0}" type="parTrans" cxnId="{C9DFD361-C63F-4A87-AD5E-72B269177375}">
      <dgm:prSet/>
      <dgm:spPr/>
      <dgm:t>
        <a:bodyPr/>
        <a:lstStyle/>
        <a:p>
          <a:endParaRPr lang="ru-RU"/>
        </a:p>
      </dgm:t>
    </dgm:pt>
    <dgm:pt modelId="{873C5ECE-2834-4366-B545-E55BBCAA3ECD}" type="sibTrans" cxnId="{C9DFD361-C63F-4A87-AD5E-72B26917737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Новая редакция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191D9BB-BAD2-4C9E-A97F-A180444C2258}">
      <dgm:prSet phldrT="[Текст]" phldr="1"/>
      <dgm:spPr/>
      <dgm:t>
        <a:bodyPr/>
        <a:lstStyle/>
        <a:p>
          <a:endParaRPr lang="ru-RU" dirty="0"/>
        </a:p>
      </dgm:t>
    </dgm:pt>
    <dgm:pt modelId="{09F621DF-D35D-4588-98D4-9012E5895AB2}" type="parTrans" cxnId="{4139190E-756E-43C5-AB0C-1A0B69642F98}">
      <dgm:prSet/>
      <dgm:spPr/>
      <dgm:t>
        <a:bodyPr/>
        <a:lstStyle/>
        <a:p>
          <a:endParaRPr lang="ru-RU"/>
        </a:p>
      </dgm:t>
    </dgm:pt>
    <dgm:pt modelId="{5C7297D2-7D02-406F-AAEF-60DD6FC4F8C2}" type="sibTrans" cxnId="{4139190E-756E-43C5-AB0C-1A0B69642F98}">
      <dgm:prSet/>
      <dgm:spPr/>
      <dgm:t>
        <a:bodyPr/>
        <a:lstStyle/>
        <a:p>
          <a:endParaRPr lang="ru-RU"/>
        </a:p>
      </dgm:t>
    </dgm:pt>
    <dgm:pt modelId="{06FB1088-2843-47D4-92B8-45D1271F7484}" type="pres">
      <dgm:prSet presAssocID="{EE1496FE-D845-4911-979F-A6E7839FC832}" presName="Name0" presStyleCnt="0">
        <dgm:presLayoutVars>
          <dgm:dir/>
          <dgm:resizeHandles val="exact"/>
        </dgm:presLayoutVars>
      </dgm:prSet>
      <dgm:spPr/>
    </dgm:pt>
    <dgm:pt modelId="{CADD639C-0BEB-4E4C-A8CE-25A058A0F15B}" type="pres">
      <dgm:prSet presAssocID="{EE1496FE-D845-4911-979F-A6E7839FC832}" presName="vNodes" presStyleCnt="0"/>
      <dgm:spPr/>
    </dgm:pt>
    <dgm:pt modelId="{0E510C4E-DAA7-4B73-AE37-013D5623C9F4}" type="pres">
      <dgm:prSet presAssocID="{85FCDFF4-B88A-46ED-BEFE-B57AEA920F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5AB84-EBBE-48A0-99AC-EF749017EB78}" type="pres">
      <dgm:prSet presAssocID="{BAF0A87B-2674-4B18-BE8D-FEA9C5373223}" presName="spacerT" presStyleCnt="0"/>
      <dgm:spPr/>
    </dgm:pt>
    <dgm:pt modelId="{F002DB44-1214-48FF-B143-9D89B78FDE2A}" type="pres">
      <dgm:prSet presAssocID="{BAF0A87B-2674-4B18-BE8D-FEA9C5373223}" presName="sibTrans" presStyleLbl="sibTrans2D1" presStyleIdx="0" presStyleCnt="2" custLinFactNeighborX="2185" custLinFactNeighborY="-89636"/>
      <dgm:spPr/>
      <dgm:t>
        <a:bodyPr/>
        <a:lstStyle/>
        <a:p>
          <a:endParaRPr lang="ru-RU"/>
        </a:p>
      </dgm:t>
    </dgm:pt>
    <dgm:pt modelId="{9C45AE01-F3EA-4E13-9292-5CADDB3528E2}" type="pres">
      <dgm:prSet presAssocID="{BAF0A87B-2674-4B18-BE8D-FEA9C5373223}" presName="spacerB" presStyleCnt="0"/>
      <dgm:spPr/>
    </dgm:pt>
    <dgm:pt modelId="{E524A58A-ED57-4F49-8E40-A72F7440DB83}" type="pres">
      <dgm:prSet presAssocID="{2764B323-60F3-4CB0-88B4-F52C38836FAD}" presName="node" presStyleLbl="node1" presStyleIdx="1" presStyleCnt="3" custLinFactNeighborX="185" custLinFactNeighborY="-88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94145-1E13-40D4-AEF0-42042C1B3D76}" type="pres">
      <dgm:prSet presAssocID="{EE1496FE-D845-4911-979F-A6E7839FC832}" presName="sibTransLast" presStyleLbl="sibTrans2D1" presStyleIdx="1" presStyleCnt="2" custScaleX="171812" custScaleY="83976"/>
      <dgm:spPr/>
      <dgm:t>
        <a:bodyPr/>
        <a:lstStyle/>
        <a:p>
          <a:endParaRPr lang="ru-RU"/>
        </a:p>
      </dgm:t>
    </dgm:pt>
    <dgm:pt modelId="{A7AA1043-4EBE-42B0-9FC3-3101D6C51E3B}" type="pres">
      <dgm:prSet presAssocID="{EE1496FE-D845-4911-979F-A6E7839FC8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82C137F-C2DE-4FF0-A012-28219EAB3C4F}" type="pres">
      <dgm:prSet presAssocID="{EE1496FE-D845-4911-979F-A6E7839FC83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E28FE-87BD-4943-A141-BCB6A02E2F99}" type="presOf" srcId="{85FCDFF4-B88A-46ED-BEFE-B57AEA920FD2}" destId="{0E510C4E-DAA7-4B73-AE37-013D5623C9F4}" srcOrd="0" destOrd="0" presId="urn:microsoft.com/office/officeart/2005/8/layout/equation2"/>
    <dgm:cxn modelId="{8CFA98E7-83E8-49C4-8441-CFB51AAFFE46}" srcId="{EE1496FE-D845-4911-979F-A6E7839FC832}" destId="{85FCDFF4-B88A-46ED-BEFE-B57AEA920FD2}" srcOrd="0" destOrd="0" parTransId="{3A007447-2E5C-45F6-8DCC-5E20667AA096}" sibTransId="{BAF0A87B-2674-4B18-BE8D-FEA9C5373223}"/>
    <dgm:cxn modelId="{7F204621-D10A-423F-AD60-1690596A85AF}" type="presOf" srcId="{2764B323-60F3-4CB0-88B4-F52C38836FAD}" destId="{E524A58A-ED57-4F49-8E40-A72F7440DB83}" srcOrd="0" destOrd="0" presId="urn:microsoft.com/office/officeart/2005/8/layout/equation2"/>
    <dgm:cxn modelId="{4139190E-756E-43C5-AB0C-1A0B69642F98}" srcId="{EE1496FE-D845-4911-979F-A6E7839FC832}" destId="{1191D9BB-BAD2-4C9E-A97F-A180444C2258}" srcOrd="2" destOrd="0" parTransId="{09F621DF-D35D-4588-98D4-9012E5895AB2}" sibTransId="{5C7297D2-7D02-406F-AAEF-60DD6FC4F8C2}"/>
    <dgm:cxn modelId="{A48AD5EC-175C-4C40-BBDB-32BA07082727}" type="presOf" srcId="{1191D9BB-BAD2-4C9E-A97F-A180444C2258}" destId="{382C137F-C2DE-4FF0-A012-28219EAB3C4F}" srcOrd="0" destOrd="0" presId="urn:microsoft.com/office/officeart/2005/8/layout/equation2"/>
    <dgm:cxn modelId="{556F7126-5079-4349-BBDB-8CE14266507E}" type="presOf" srcId="{873C5ECE-2834-4366-B545-E55BBCAA3ECD}" destId="{E0894145-1E13-40D4-AEF0-42042C1B3D76}" srcOrd="0" destOrd="0" presId="urn:microsoft.com/office/officeart/2005/8/layout/equation2"/>
    <dgm:cxn modelId="{3FEEB783-0114-45F4-B214-311D983651AB}" type="presOf" srcId="{BAF0A87B-2674-4B18-BE8D-FEA9C5373223}" destId="{F002DB44-1214-48FF-B143-9D89B78FDE2A}" srcOrd="0" destOrd="0" presId="urn:microsoft.com/office/officeart/2005/8/layout/equation2"/>
    <dgm:cxn modelId="{3B45CE0C-0480-486B-A102-6EF5DF85B714}" type="presOf" srcId="{EE1496FE-D845-4911-979F-A6E7839FC832}" destId="{06FB1088-2843-47D4-92B8-45D1271F7484}" srcOrd="0" destOrd="0" presId="urn:microsoft.com/office/officeart/2005/8/layout/equation2"/>
    <dgm:cxn modelId="{0566AA59-87CB-42B3-88E7-06F08B93FAEA}" type="presOf" srcId="{873C5ECE-2834-4366-B545-E55BBCAA3ECD}" destId="{A7AA1043-4EBE-42B0-9FC3-3101D6C51E3B}" srcOrd="1" destOrd="0" presId="urn:microsoft.com/office/officeart/2005/8/layout/equation2"/>
    <dgm:cxn modelId="{C9DFD361-C63F-4A87-AD5E-72B269177375}" srcId="{EE1496FE-D845-4911-979F-A6E7839FC832}" destId="{2764B323-60F3-4CB0-88B4-F52C38836FAD}" srcOrd="1" destOrd="0" parTransId="{78EFB0AA-E147-483E-9FEB-8E97D3AB85C0}" sibTransId="{873C5ECE-2834-4366-B545-E55BBCAA3ECD}"/>
    <dgm:cxn modelId="{2B22F862-54D2-432C-830B-3CC051D39E6D}" type="presParOf" srcId="{06FB1088-2843-47D4-92B8-45D1271F7484}" destId="{CADD639C-0BEB-4E4C-A8CE-25A058A0F15B}" srcOrd="0" destOrd="0" presId="urn:microsoft.com/office/officeart/2005/8/layout/equation2"/>
    <dgm:cxn modelId="{A3EF0BB2-0FE3-48CB-90BC-0EC6AF18CA4F}" type="presParOf" srcId="{CADD639C-0BEB-4E4C-A8CE-25A058A0F15B}" destId="{0E510C4E-DAA7-4B73-AE37-013D5623C9F4}" srcOrd="0" destOrd="0" presId="urn:microsoft.com/office/officeart/2005/8/layout/equation2"/>
    <dgm:cxn modelId="{768238AB-5CBC-4310-B47A-8B1F6E826DB2}" type="presParOf" srcId="{CADD639C-0BEB-4E4C-A8CE-25A058A0F15B}" destId="{EB65AB84-EBBE-48A0-99AC-EF749017EB78}" srcOrd="1" destOrd="0" presId="urn:microsoft.com/office/officeart/2005/8/layout/equation2"/>
    <dgm:cxn modelId="{6F4A0518-85C5-457B-88E9-26123D7B0E64}" type="presParOf" srcId="{CADD639C-0BEB-4E4C-A8CE-25A058A0F15B}" destId="{F002DB44-1214-48FF-B143-9D89B78FDE2A}" srcOrd="2" destOrd="0" presId="urn:microsoft.com/office/officeart/2005/8/layout/equation2"/>
    <dgm:cxn modelId="{243948BF-CBE3-439A-A642-A83E9682D112}" type="presParOf" srcId="{CADD639C-0BEB-4E4C-A8CE-25A058A0F15B}" destId="{9C45AE01-F3EA-4E13-9292-5CADDB3528E2}" srcOrd="3" destOrd="0" presId="urn:microsoft.com/office/officeart/2005/8/layout/equation2"/>
    <dgm:cxn modelId="{44D5197E-E69A-411D-998E-48C523E30208}" type="presParOf" srcId="{CADD639C-0BEB-4E4C-A8CE-25A058A0F15B}" destId="{E524A58A-ED57-4F49-8E40-A72F7440DB83}" srcOrd="4" destOrd="0" presId="urn:microsoft.com/office/officeart/2005/8/layout/equation2"/>
    <dgm:cxn modelId="{2368145B-F99F-445E-AB88-142BF5F7A662}" type="presParOf" srcId="{06FB1088-2843-47D4-92B8-45D1271F7484}" destId="{E0894145-1E13-40D4-AEF0-42042C1B3D76}" srcOrd="1" destOrd="0" presId="urn:microsoft.com/office/officeart/2005/8/layout/equation2"/>
    <dgm:cxn modelId="{B8E3F10C-5175-4345-87F0-CE1B44CCA15E}" type="presParOf" srcId="{E0894145-1E13-40D4-AEF0-42042C1B3D76}" destId="{A7AA1043-4EBE-42B0-9FC3-3101D6C51E3B}" srcOrd="0" destOrd="0" presId="urn:microsoft.com/office/officeart/2005/8/layout/equation2"/>
    <dgm:cxn modelId="{6A96331F-F77B-4D38-A0DF-72B9D8D54788}" type="presParOf" srcId="{06FB1088-2843-47D4-92B8-45D1271F7484}" destId="{382C137F-C2DE-4FF0-A012-28219EAB3C4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B542C-B06E-473E-91A0-5019456F401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66FBD7-62E6-4B18-BD46-5452F2F5892E}">
      <dgm:prSet phldrT="[Текст]" custT="1"/>
      <dgm:spPr/>
      <dgm:t>
        <a:bodyPr/>
        <a:lstStyle/>
        <a:p>
          <a:r>
            <a:rPr lang="ru-RU" sz="2400" dirty="0" smtClean="0"/>
            <a:t>Специализация навыков</a:t>
          </a:r>
          <a:endParaRPr lang="ru-RU" sz="2400" dirty="0"/>
        </a:p>
      </dgm:t>
    </dgm:pt>
    <dgm:pt modelId="{CA4DF8B9-5F39-40AB-AE52-DABCA3CA2395}" type="parTrans" cxnId="{1C07BFB7-3AA3-43F5-A638-EE71E18794A1}">
      <dgm:prSet/>
      <dgm:spPr/>
      <dgm:t>
        <a:bodyPr/>
        <a:lstStyle/>
        <a:p>
          <a:endParaRPr lang="ru-RU"/>
        </a:p>
      </dgm:t>
    </dgm:pt>
    <dgm:pt modelId="{0A0AA2EA-78F2-4E83-BF1F-8B17A5FCDE3C}" type="sibTrans" cxnId="{1C07BFB7-3AA3-43F5-A638-EE71E18794A1}">
      <dgm:prSet/>
      <dgm:spPr/>
      <dgm:t>
        <a:bodyPr/>
        <a:lstStyle/>
        <a:p>
          <a:endParaRPr lang="ru-RU"/>
        </a:p>
      </dgm:t>
    </dgm:pt>
    <dgm:pt modelId="{D85DD879-7360-488D-A91D-9D8B686115C8}">
      <dgm:prSet phldrT="[Текст]"/>
      <dgm:spPr/>
      <dgm:t>
        <a:bodyPr/>
        <a:lstStyle/>
        <a:p>
          <a:r>
            <a:rPr lang="ru-RU" b="1" dirty="0" smtClean="0"/>
            <a:t>характеризуется</a:t>
          </a:r>
          <a:r>
            <a:rPr lang="ru-RU" dirty="0" smtClean="0"/>
            <a:t> </a:t>
          </a:r>
          <a:r>
            <a:rPr lang="ru-RU" b="1" dirty="0" smtClean="0">
              <a:solidFill>
                <a:srgbClr val="0070C0"/>
              </a:solidFill>
            </a:rPr>
            <a:t>областью требуемых знаний</a:t>
          </a:r>
          <a:r>
            <a:rPr lang="ru-RU" dirty="0" smtClean="0"/>
            <a:t>; </a:t>
          </a:r>
          <a:r>
            <a:rPr lang="ru-RU" b="1" dirty="0" smtClean="0">
              <a:solidFill>
                <a:srgbClr val="0070C0"/>
              </a:solidFill>
            </a:rPr>
            <a:t>используемыми инструментами</a:t>
          </a:r>
          <a:r>
            <a:rPr lang="ru-RU" dirty="0" smtClean="0"/>
            <a:t> и оборудованием; обрабатываемыми или используемыми </a:t>
          </a:r>
          <a:r>
            <a:rPr lang="ru-RU" b="1" dirty="0" smtClean="0">
              <a:solidFill>
                <a:srgbClr val="0070C0"/>
              </a:solidFill>
            </a:rPr>
            <a:t>материалами</a:t>
          </a:r>
          <a:r>
            <a:rPr lang="ru-RU" dirty="0" smtClean="0"/>
            <a:t>; </a:t>
          </a:r>
          <a:r>
            <a:rPr lang="ru-RU" b="1" dirty="0" smtClean="0">
              <a:solidFill>
                <a:srgbClr val="0070C0"/>
              </a:solidFill>
            </a:rPr>
            <a:t>видами</a:t>
          </a:r>
          <a:r>
            <a:rPr lang="ru-RU" dirty="0" smtClean="0"/>
            <a:t> производимых </a:t>
          </a:r>
          <a:r>
            <a:rPr lang="ru-RU" b="1" dirty="0" smtClean="0">
              <a:solidFill>
                <a:srgbClr val="0070C0"/>
              </a:solidFill>
            </a:rPr>
            <a:t>товаров или услуг</a:t>
          </a:r>
          <a:r>
            <a:rPr lang="ru-RU" dirty="0" smtClean="0"/>
            <a:t>.</a:t>
          </a:r>
          <a:endParaRPr lang="ru-RU" dirty="0"/>
        </a:p>
      </dgm:t>
    </dgm:pt>
    <dgm:pt modelId="{B6B724A5-A564-4D24-9E79-A985D7BE2DC3}" type="parTrans" cxnId="{09A10929-9FB0-432E-B461-1CC087B8F1FC}">
      <dgm:prSet/>
      <dgm:spPr/>
      <dgm:t>
        <a:bodyPr/>
        <a:lstStyle/>
        <a:p>
          <a:endParaRPr lang="ru-RU"/>
        </a:p>
      </dgm:t>
    </dgm:pt>
    <dgm:pt modelId="{F2915A85-3090-4A77-9788-55EFE07A8E88}" type="sibTrans" cxnId="{09A10929-9FB0-432E-B461-1CC087B8F1FC}">
      <dgm:prSet/>
      <dgm:spPr/>
      <dgm:t>
        <a:bodyPr/>
        <a:lstStyle/>
        <a:p>
          <a:endParaRPr lang="ru-RU"/>
        </a:p>
      </dgm:t>
    </dgm:pt>
    <dgm:pt modelId="{92069BC0-F432-4F17-A8D8-F58012CE9AEB}">
      <dgm:prSet phldrT="[Текст]" custT="1"/>
      <dgm:spPr/>
      <dgm:t>
        <a:bodyPr/>
        <a:lstStyle/>
        <a:p>
          <a:r>
            <a:rPr lang="ru-RU" sz="2400" dirty="0" smtClean="0"/>
            <a:t>Уровень навыков</a:t>
          </a:r>
        </a:p>
        <a:p>
          <a:r>
            <a:rPr lang="ru-RU" sz="1400" dirty="0" smtClean="0"/>
            <a:t>(определяется как показатель сложности и объема задач и обязанностей, выполняемых в рамках занятия)</a:t>
          </a:r>
          <a:endParaRPr lang="ru-RU" sz="1400" dirty="0"/>
        </a:p>
      </dgm:t>
    </dgm:pt>
    <dgm:pt modelId="{7A763DBC-3B83-44BD-87F3-D93850A66030}" type="parTrans" cxnId="{D4722FE4-7E3F-42CF-8A1C-930E8D6AAAAE}">
      <dgm:prSet/>
      <dgm:spPr/>
      <dgm:t>
        <a:bodyPr/>
        <a:lstStyle/>
        <a:p>
          <a:endParaRPr lang="ru-RU"/>
        </a:p>
      </dgm:t>
    </dgm:pt>
    <dgm:pt modelId="{FCA7E887-E757-42F3-BA91-A98D93BE4772}" type="sibTrans" cxnId="{D4722FE4-7E3F-42CF-8A1C-930E8D6AAAAE}">
      <dgm:prSet/>
      <dgm:spPr/>
      <dgm:t>
        <a:bodyPr/>
        <a:lstStyle/>
        <a:p>
          <a:endParaRPr lang="ru-RU"/>
        </a:p>
      </dgm:t>
    </dgm:pt>
    <dgm:pt modelId="{CBFFA36A-D8A3-4890-B3FA-2B6837D302FC}">
      <dgm:prSet phldrT="[Текст]"/>
      <dgm:spPr/>
      <dgm:t>
        <a:bodyPr/>
        <a:lstStyle/>
        <a:p>
          <a:r>
            <a:rPr lang="ru-RU" b="1" dirty="0" smtClean="0"/>
            <a:t>характеризуется</a:t>
          </a:r>
          <a:r>
            <a:rPr lang="ru-RU" dirty="0" smtClean="0"/>
            <a:t> </a:t>
          </a:r>
          <a:r>
            <a:rPr lang="ru-RU" b="1" dirty="0" smtClean="0">
              <a:solidFill>
                <a:srgbClr val="0070C0"/>
              </a:solidFill>
            </a:rPr>
            <a:t>характером работы</a:t>
          </a:r>
          <a:r>
            <a:rPr lang="ru-RU" dirty="0" smtClean="0"/>
            <a:t>, выполняемой в рамках определенного занятия, во взаимосвязи с типичными задачами и обязанностями; </a:t>
          </a:r>
          <a:r>
            <a:rPr lang="ru-RU" b="1" dirty="0" smtClean="0">
              <a:solidFill>
                <a:srgbClr val="0070C0"/>
              </a:solidFill>
            </a:rPr>
            <a:t>совокупностью освоенных теоретических знаний и практических умений</a:t>
          </a:r>
          <a:r>
            <a:rPr lang="ru-RU" dirty="0" smtClean="0"/>
            <a:t>, необходимых для качественного осуществления определенного занятия.</a:t>
          </a:r>
          <a:endParaRPr lang="ru-RU" dirty="0"/>
        </a:p>
      </dgm:t>
    </dgm:pt>
    <dgm:pt modelId="{B71DFAA4-CB20-42C7-A511-3745FE5D28FF}" type="parTrans" cxnId="{CFF271A6-4D02-47B2-B566-39BFE15E7283}">
      <dgm:prSet/>
      <dgm:spPr/>
      <dgm:t>
        <a:bodyPr/>
        <a:lstStyle/>
        <a:p>
          <a:endParaRPr lang="ru-RU"/>
        </a:p>
      </dgm:t>
    </dgm:pt>
    <dgm:pt modelId="{49EC710B-B5D5-4CDB-B7AF-3B1B6D151A07}" type="sibTrans" cxnId="{CFF271A6-4D02-47B2-B566-39BFE15E7283}">
      <dgm:prSet/>
      <dgm:spPr/>
      <dgm:t>
        <a:bodyPr/>
        <a:lstStyle/>
        <a:p>
          <a:endParaRPr lang="ru-RU"/>
        </a:p>
      </dgm:t>
    </dgm:pt>
    <dgm:pt modelId="{2848BC4F-553C-4E31-895C-A26CC12E4B68}" type="pres">
      <dgm:prSet presAssocID="{B81B542C-B06E-473E-91A0-5019456F40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10BD9-202F-4AE4-A8D4-907EA34AA78B}" type="pres">
      <dgm:prSet presAssocID="{5166FBD7-62E6-4B18-BD46-5452F2F5892E}" presName="parentText" presStyleLbl="node1" presStyleIdx="0" presStyleCnt="2" custLinFactNeighborY="-19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AB05E-4FDF-4B52-86EE-806186A1B6BC}" type="pres">
      <dgm:prSet presAssocID="{5166FBD7-62E6-4B18-BD46-5452F2F5892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AA46A-104C-4BA0-915F-CEAE3CB0148E}" type="pres">
      <dgm:prSet presAssocID="{92069BC0-F432-4F17-A8D8-F58012CE9A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585A5-C066-43B2-8EB3-B6F5735B21CF}" type="pres">
      <dgm:prSet presAssocID="{92069BC0-F432-4F17-A8D8-F58012CE9AE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1DD2B-FD14-4E9C-A84F-D5ED3F8DC9C8}" type="presOf" srcId="{D85DD879-7360-488D-A91D-9D8B686115C8}" destId="{542AB05E-4FDF-4B52-86EE-806186A1B6BC}" srcOrd="0" destOrd="0" presId="urn:microsoft.com/office/officeart/2005/8/layout/vList2"/>
    <dgm:cxn modelId="{4C41069F-2EDD-4520-9FA1-BFAE7BC6270A}" type="presOf" srcId="{5166FBD7-62E6-4B18-BD46-5452F2F5892E}" destId="{A3F10BD9-202F-4AE4-A8D4-907EA34AA78B}" srcOrd="0" destOrd="0" presId="urn:microsoft.com/office/officeart/2005/8/layout/vList2"/>
    <dgm:cxn modelId="{1C07BFB7-3AA3-43F5-A638-EE71E18794A1}" srcId="{B81B542C-B06E-473E-91A0-5019456F401A}" destId="{5166FBD7-62E6-4B18-BD46-5452F2F5892E}" srcOrd="0" destOrd="0" parTransId="{CA4DF8B9-5F39-40AB-AE52-DABCA3CA2395}" sibTransId="{0A0AA2EA-78F2-4E83-BF1F-8B17A5FCDE3C}"/>
    <dgm:cxn modelId="{E9251F94-E173-4291-9956-1B00CD54FB0B}" type="presOf" srcId="{92069BC0-F432-4F17-A8D8-F58012CE9AEB}" destId="{E51AA46A-104C-4BA0-915F-CEAE3CB0148E}" srcOrd="0" destOrd="0" presId="urn:microsoft.com/office/officeart/2005/8/layout/vList2"/>
    <dgm:cxn modelId="{D4722FE4-7E3F-42CF-8A1C-930E8D6AAAAE}" srcId="{B81B542C-B06E-473E-91A0-5019456F401A}" destId="{92069BC0-F432-4F17-A8D8-F58012CE9AEB}" srcOrd="1" destOrd="0" parTransId="{7A763DBC-3B83-44BD-87F3-D93850A66030}" sibTransId="{FCA7E887-E757-42F3-BA91-A98D93BE4772}"/>
    <dgm:cxn modelId="{09A10929-9FB0-432E-B461-1CC087B8F1FC}" srcId="{5166FBD7-62E6-4B18-BD46-5452F2F5892E}" destId="{D85DD879-7360-488D-A91D-9D8B686115C8}" srcOrd="0" destOrd="0" parTransId="{B6B724A5-A564-4D24-9E79-A985D7BE2DC3}" sibTransId="{F2915A85-3090-4A77-9788-55EFE07A8E88}"/>
    <dgm:cxn modelId="{CFF271A6-4D02-47B2-B566-39BFE15E7283}" srcId="{92069BC0-F432-4F17-A8D8-F58012CE9AEB}" destId="{CBFFA36A-D8A3-4890-B3FA-2B6837D302FC}" srcOrd="0" destOrd="0" parTransId="{B71DFAA4-CB20-42C7-A511-3745FE5D28FF}" sibTransId="{49EC710B-B5D5-4CDB-B7AF-3B1B6D151A07}"/>
    <dgm:cxn modelId="{85EB47AB-6918-4EFB-A2CD-12DF87890561}" type="presOf" srcId="{B81B542C-B06E-473E-91A0-5019456F401A}" destId="{2848BC4F-553C-4E31-895C-A26CC12E4B68}" srcOrd="0" destOrd="0" presId="urn:microsoft.com/office/officeart/2005/8/layout/vList2"/>
    <dgm:cxn modelId="{EE5860F2-9DC8-4561-A57E-32CFBA544799}" type="presOf" srcId="{CBFFA36A-D8A3-4890-B3FA-2B6837D302FC}" destId="{4F5585A5-C066-43B2-8EB3-B6F5735B21CF}" srcOrd="0" destOrd="0" presId="urn:microsoft.com/office/officeart/2005/8/layout/vList2"/>
    <dgm:cxn modelId="{570581D9-32C0-4171-A57E-8C6F0E3BF5F5}" type="presParOf" srcId="{2848BC4F-553C-4E31-895C-A26CC12E4B68}" destId="{A3F10BD9-202F-4AE4-A8D4-907EA34AA78B}" srcOrd="0" destOrd="0" presId="urn:microsoft.com/office/officeart/2005/8/layout/vList2"/>
    <dgm:cxn modelId="{3394BCCB-7EA9-434E-B65E-ADC4A4024725}" type="presParOf" srcId="{2848BC4F-553C-4E31-895C-A26CC12E4B68}" destId="{542AB05E-4FDF-4B52-86EE-806186A1B6BC}" srcOrd="1" destOrd="0" presId="urn:microsoft.com/office/officeart/2005/8/layout/vList2"/>
    <dgm:cxn modelId="{10ED4B79-F981-44DD-BE1A-1DA2FADAF491}" type="presParOf" srcId="{2848BC4F-553C-4E31-895C-A26CC12E4B68}" destId="{E51AA46A-104C-4BA0-915F-CEAE3CB0148E}" srcOrd="2" destOrd="0" presId="urn:microsoft.com/office/officeart/2005/8/layout/vList2"/>
    <dgm:cxn modelId="{573A52FD-5282-40D2-BF34-3012CE8EE3CF}" type="presParOf" srcId="{2848BC4F-553C-4E31-895C-A26CC12E4B68}" destId="{4F5585A5-C066-43B2-8EB3-B6F5735B21C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510C4E-DAA7-4B73-AE37-013D5623C9F4}">
      <dsp:nvSpPr>
        <dsp:cNvPr id="0" name=""/>
        <dsp:cNvSpPr/>
      </dsp:nvSpPr>
      <dsp:spPr>
        <a:xfrm>
          <a:off x="211804" y="2450"/>
          <a:ext cx="2282597" cy="2282597"/>
        </a:xfrm>
        <a:prstGeom prst="ellips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ОКРБ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014-2007 «Занятия»</a:t>
          </a:r>
          <a:endParaRPr lang="ru-RU" sz="1800" kern="1200" dirty="0"/>
        </a:p>
      </dsp:txBody>
      <dsp:txXfrm>
        <a:off x="211804" y="2450"/>
        <a:ext cx="2282597" cy="2282597"/>
      </dsp:txXfrm>
    </dsp:sp>
    <dsp:sp modelId="{F002DB44-1214-48FF-B143-9D89B78FDE2A}">
      <dsp:nvSpPr>
        <dsp:cNvPr id="0" name=""/>
        <dsp:cNvSpPr/>
      </dsp:nvSpPr>
      <dsp:spPr>
        <a:xfrm>
          <a:off x="720077" y="2304257"/>
          <a:ext cx="1323906" cy="1323906"/>
        </a:xfrm>
        <a:prstGeom prst="mathPlus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20077" y="2304257"/>
        <a:ext cx="1323906" cy="1323906"/>
      </dsp:txXfrm>
    </dsp:sp>
    <dsp:sp modelId="{E524A58A-ED57-4F49-8E40-A72F7440DB83}">
      <dsp:nvSpPr>
        <dsp:cNvPr id="0" name=""/>
        <dsp:cNvSpPr/>
      </dsp:nvSpPr>
      <dsp:spPr>
        <a:xfrm>
          <a:off x="216027" y="3816424"/>
          <a:ext cx="2282597" cy="2282597"/>
        </a:xfrm>
        <a:prstGeom prst="ellipse">
          <a:avLst/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ОКРБ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0</a:t>
          </a:r>
          <a:r>
            <a:rPr lang="en-US" sz="1800" b="1" kern="1200" dirty="0" smtClean="0"/>
            <a:t>06</a:t>
          </a:r>
          <a:r>
            <a:rPr lang="ru-RU" sz="1800" b="1" kern="1200" dirty="0" smtClean="0"/>
            <a:t>-200</a:t>
          </a:r>
          <a:r>
            <a:rPr lang="en-US" sz="1800" b="1" kern="1200" dirty="0" smtClean="0"/>
            <a:t>9</a:t>
          </a:r>
          <a:r>
            <a:rPr lang="ru-RU" sz="1800" b="1" kern="1200" dirty="0" smtClean="0"/>
            <a:t> «Профессии рабочих и должности служащих»</a:t>
          </a:r>
          <a:endParaRPr lang="ru-RU" sz="1800" kern="1200" dirty="0"/>
        </a:p>
      </dsp:txBody>
      <dsp:txXfrm>
        <a:off x="216027" y="3816424"/>
        <a:ext cx="2282597" cy="2282597"/>
      </dsp:txXfrm>
    </dsp:sp>
    <dsp:sp modelId="{E0894145-1E13-40D4-AEF0-42042C1B3D76}">
      <dsp:nvSpPr>
        <dsp:cNvPr id="0" name=""/>
        <dsp:cNvSpPr/>
      </dsp:nvSpPr>
      <dsp:spPr>
        <a:xfrm rot="58550">
          <a:off x="2580062" y="2725660"/>
          <a:ext cx="1243761" cy="71306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Новая редакция</a:t>
          </a:r>
          <a:endParaRPr lang="ru-RU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8550">
        <a:off x="2580062" y="2725660"/>
        <a:ext cx="1243761" cy="713062"/>
      </dsp:txXfrm>
    </dsp:sp>
    <dsp:sp modelId="{382C137F-C2DE-4FF0-A012-28219EAB3C4F}">
      <dsp:nvSpPr>
        <dsp:cNvPr id="0" name=""/>
        <dsp:cNvSpPr/>
      </dsp:nvSpPr>
      <dsp:spPr>
        <a:xfrm>
          <a:off x="3863960" y="849750"/>
          <a:ext cx="4565194" cy="4565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863960" y="849750"/>
        <a:ext cx="4565194" cy="45651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F10BD9-202F-4AE4-A8D4-907EA34AA78B}">
      <dsp:nvSpPr>
        <dsp:cNvPr id="0" name=""/>
        <dsp:cNvSpPr/>
      </dsp:nvSpPr>
      <dsp:spPr>
        <a:xfrm>
          <a:off x="0" y="0"/>
          <a:ext cx="8640960" cy="10964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Специализация навыков</a:t>
          </a:r>
          <a:endParaRPr lang="ru-RU" sz="2400" kern="1200" dirty="0"/>
        </a:p>
      </dsp:txBody>
      <dsp:txXfrm>
        <a:off x="0" y="0"/>
        <a:ext cx="8640960" cy="1096436"/>
      </dsp:txXfrm>
    </dsp:sp>
    <dsp:sp modelId="{542AB05E-4FDF-4B52-86EE-806186A1B6BC}">
      <dsp:nvSpPr>
        <dsp:cNvPr id="0" name=""/>
        <dsp:cNvSpPr/>
      </dsp:nvSpPr>
      <dsp:spPr>
        <a:xfrm>
          <a:off x="0" y="1157336"/>
          <a:ext cx="8640960" cy="121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1" kern="1200" dirty="0" smtClean="0"/>
            <a:t>характеризуется</a:t>
          </a:r>
          <a:r>
            <a:rPr lang="ru-RU" sz="2200" kern="1200" dirty="0" smtClean="0"/>
            <a:t> </a:t>
          </a:r>
          <a:r>
            <a:rPr lang="ru-RU" sz="2200" b="1" kern="1200" dirty="0" smtClean="0">
              <a:solidFill>
                <a:srgbClr val="0070C0"/>
              </a:solidFill>
            </a:rPr>
            <a:t>областью требуемых знаний</a:t>
          </a:r>
          <a:r>
            <a:rPr lang="ru-RU" sz="2200" kern="1200" dirty="0" smtClean="0"/>
            <a:t>; </a:t>
          </a:r>
          <a:r>
            <a:rPr lang="ru-RU" sz="2200" b="1" kern="1200" dirty="0" smtClean="0">
              <a:solidFill>
                <a:srgbClr val="0070C0"/>
              </a:solidFill>
            </a:rPr>
            <a:t>используемыми инструментами</a:t>
          </a:r>
          <a:r>
            <a:rPr lang="ru-RU" sz="2200" kern="1200" dirty="0" smtClean="0"/>
            <a:t> и оборудованием; обрабатываемыми или используемыми </a:t>
          </a:r>
          <a:r>
            <a:rPr lang="ru-RU" sz="2200" b="1" kern="1200" dirty="0" smtClean="0">
              <a:solidFill>
                <a:srgbClr val="0070C0"/>
              </a:solidFill>
            </a:rPr>
            <a:t>материалами</a:t>
          </a:r>
          <a:r>
            <a:rPr lang="ru-RU" sz="2200" kern="1200" dirty="0" smtClean="0"/>
            <a:t>; </a:t>
          </a:r>
          <a:r>
            <a:rPr lang="ru-RU" sz="2200" b="1" kern="1200" dirty="0" smtClean="0">
              <a:solidFill>
                <a:srgbClr val="0070C0"/>
              </a:solidFill>
            </a:rPr>
            <a:t>видами</a:t>
          </a:r>
          <a:r>
            <a:rPr lang="ru-RU" sz="2200" kern="1200" dirty="0" smtClean="0"/>
            <a:t> производимых </a:t>
          </a:r>
          <a:r>
            <a:rPr lang="ru-RU" sz="2200" b="1" kern="1200" dirty="0" smtClean="0">
              <a:solidFill>
                <a:srgbClr val="0070C0"/>
              </a:solidFill>
            </a:rPr>
            <a:t>товаров или услуг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0" y="1157336"/>
        <a:ext cx="8640960" cy="1217160"/>
      </dsp:txXfrm>
    </dsp:sp>
    <dsp:sp modelId="{E51AA46A-104C-4BA0-915F-CEAE3CB0148E}">
      <dsp:nvSpPr>
        <dsp:cNvPr id="0" name=""/>
        <dsp:cNvSpPr/>
      </dsp:nvSpPr>
      <dsp:spPr>
        <a:xfrm>
          <a:off x="0" y="2374496"/>
          <a:ext cx="8640960" cy="10964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навыков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(определяется как показатель сложности и объема задач и обязанностей, выполняемых в рамках занятия)</a:t>
          </a:r>
          <a:endParaRPr lang="ru-RU" sz="1400" kern="1200" dirty="0"/>
        </a:p>
      </dsp:txBody>
      <dsp:txXfrm>
        <a:off x="0" y="2374496"/>
        <a:ext cx="8640960" cy="1096436"/>
      </dsp:txXfrm>
    </dsp:sp>
    <dsp:sp modelId="{4F5585A5-C066-43B2-8EB3-B6F5735B21CF}">
      <dsp:nvSpPr>
        <dsp:cNvPr id="0" name=""/>
        <dsp:cNvSpPr/>
      </dsp:nvSpPr>
      <dsp:spPr>
        <a:xfrm>
          <a:off x="0" y="3470932"/>
          <a:ext cx="8640960" cy="17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1" kern="1200" dirty="0" smtClean="0"/>
            <a:t>характеризуется</a:t>
          </a:r>
          <a:r>
            <a:rPr lang="ru-RU" sz="2200" kern="1200" dirty="0" smtClean="0"/>
            <a:t> </a:t>
          </a:r>
          <a:r>
            <a:rPr lang="ru-RU" sz="2200" b="1" kern="1200" dirty="0" smtClean="0">
              <a:solidFill>
                <a:srgbClr val="0070C0"/>
              </a:solidFill>
            </a:rPr>
            <a:t>характером работы</a:t>
          </a:r>
          <a:r>
            <a:rPr lang="ru-RU" sz="2200" kern="1200" dirty="0" smtClean="0"/>
            <a:t>, выполняемой в рамках определенного занятия, во взаимосвязи с типичными задачами и обязанностями; </a:t>
          </a:r>
          <a:r>
            <a:rPr lang="ru-RU" sz="2200" b="1" kern="1200" dirty="0" smtClean="0">
              <a:solidFill>
                <a:srgbClr val="0070C0"/>
              </a:solidFill>
            </a:rPr>
            <a:t>совокупностью освоенных теоретических знаний и практических умений</a:t>
          </a:r>
          <a:r>
            <a:rPr lang="ru-RU" sz="2200" kern="1200" dirty="0" smtClean="0"/>
            <a:t>, необходимых для качественного осуществления определенного занятия.</a:t>
          </a:r>
          <a:endParaRPr lang="ru-RU" sz="2200" kern="1200" dirty="0"/>
        </a:p>
      </dsp:txBody>
      <dsp:txXfrm>
        <a:off x="0" y="3470932"/>
        <a:ext cx="8640960" cy="1796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2907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637" y="0"/>
            <a:ext cx="2952907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882015B8-C1AB-44DE-BCFB-31FBD5EAEDD5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2417"/>
            <a:ext cx="5452748" cy="4474369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242"/>
            <a:ext cx="2952907" cy="49768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637" y="9443242"/>
            <a:ext cx="2952907" cy="49768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C0471A75-624F-40D7-950E-780A6382DB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16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71A75-624F-40D7-950E-780A6382DB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15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DDE73E0-F18E-4D24-86BC-D009E6CC61C5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4D4F-1C78-47E9-A6EF-2DAD35633A17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29C-7D4B-4D0D-9DE2-D38679679547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044-B1F7-4FE3-ADB7-35B894585FA9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3362-BA50-4240-829C-B415DC95267B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F66C-7F37-4AAA-8855-B08EDD1BE7EA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F747E5-FD4D-4D02-A758-65D9AAD9076C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3A1CEF3-8D96-4D43-A854-9292F9B39EA6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66C-087F-4F65-9F5D-4C365D3926EF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CF9B-6E43-41B2-9C2C-5E32E790A771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A14E-2749-4464-B9B4-8E25356E4170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573D665-E23D-4601-86D2-A5A4A2599AB7}" type="datetime1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33398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Совершенствование классификации занятий, профессий рабочих, должностей служащих в Республике Беларусь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4896544" cy="648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НИИ труда Минтруда и соцзащиты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3573016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67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1236" y="1268512"/>
            <a:ext cx="82089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ОКЗ</a:t>
            </a:r>
            <a:r>
              <a:rPr lang="ru-RU" sz="2400" b="1" dirty="0"/>
              <a:t> занятия представлены </a:t>
            </a:r>
            <a:r>
              <a:rPr lang="ru-RU" sz="2400" b="1" dirty="0" smtClean="0"/>
              <a:t>КХ должностей </a:t>
            </a:r>
            <a:r>
              <a:rPr lang="ru-RU" sz="2400" b="1" dirty="0"/>
              <a:t>служащих и </a:t>
            </a:r>
            <a:r>
              <a:rPr lang="ru-RU" sz="2400" b="1" dirty="0" smtClean="0"/>
              <a:t>ТКХ </a:t>
            </a:r>
            <a:r>
              <a:rPr lang="ru-RU" sz="2400" b="1" dirty="0"/>
              <a:t>профессий рабочих</a:t>
            </a:r>
            <a:endParaRPr lang="en-US" sz="24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/>
              <a:t>Наименование</a:t>
            </a:r>
            <a:r>
              <a:rPr lang="ru-RU" sz="2000" dirty="0"/>
              <a:t> конкретного занятия соответствует наименованию </a:t>
            </a:r>
            <a:r>
              <a:rPr lang="ru-RU" sz="2000" dirty="0" smtClean="0"/>
              <a:t>профессии рабочего (должности служащего).</a:t>
            </a:r>
            <a:endParaRPr lang="en-US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/>
              <a:t>Описания </a:t>
            </a:r>
            <a:r>
              <a:rPr lang="ru-RU" sz="2000" dirty="0" smtClean="0"/>
              <a:t>конкретных занятий соответствуют ТКХ (КХ) профессий рабочих (должностей служащих), содержащимся в ЕТКС и ЕКСД</a:t>
            </a:r>
            <a:endParaRPr lang="ru-RU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9879"/>
            <a:ext cx="2555776" cy="296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63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054" y="93714"/>
            <a:ext cx="4068193" cy="22955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791" y="2636912"/>
            <a:ext cx="4738721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21" y="1800225"/>
            <a:ext cx="5086350" cy="505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9" y="17852"/>
            <a:ext cx="3400363" cy="1791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91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6312872"/>
              </p:ext>
            </p:extLst>
          </p:nvPr>
        </p:nvGraphicFramePr>
        <p:xfrm>
          <a:off x="2483768" y="481221"/>
          <a:ext cx="5124400" cy="2232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829"/>
                <a:gridCol w="512440"/>
                <a:gridCol w="576495"/>
                <a:gridCol w="1905636"/>
              </a:tblGrid>
              <a:tr h="39234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ОКЗ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МСКЗ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-08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группы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>
                          <a:effectLst/>
                        </a:rPr>
                        <a:t>10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major groups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4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подгруппы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4</a:t>
                      </a:r>
                      <a:r>
                        <a:rPr lang="en-US" sz="1800" b="1" u="none" strike="noStrike" dirty="0" smtClean="0">
                          <a:effectLst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sub-major groups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8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малые группы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1</a:t>
                      </a:r>
                      <a:r>
                        <a:rPr lang="en-US" sz="1800" b="1" u="none" strike="noStrike" dirty="0" smtClean="0">
                          <a:effectLst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130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minor groups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4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начальные группы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effectLst/>
                        </a:rPr>
                        <a:t>43</a:t>
                      </a:r>
                      <a:r>
                        <a:rPr lang="en-US" sz="1800" b="1" u="none" strike="noStrike" dirty="0" smtClean="0">
                          <a:effectLst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436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unit groups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4716016" y="930553"/>
            <a:ext cx="504056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4278639"/>
              </p:ext>
            </p:extLst>
          </p:nvPr>
        </p:nvGraphicFramePr>
        <p:xfrm>
          <a:off x="119626" y="2708920"/>
          <a:ext cx="8892988" cy="40119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7127"/>
                <a:gridCol w="8315861"/>
              </a:tblGrid>
              <a:tr h="274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 smtClean="0">
                          <a:effectLst/>
                        </a:rPr>
                        <a:t>Руководители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Специалисты-профессионалы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Специалисты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Работники, занятые предоставлением офисных административных услуг, услуг      потребителям, подготовкой, обработкой информации и учетом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Работники сферы обслуживания, торговли и других родственных видов деятельности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Квалифицированные работники сельского и лесного хозяйств, рыбоводства и рыболовства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Квалифицированные рабочие промышленности, строительства и рабочие родственных профессий (за исключением работников, вошедших в основную группу 8)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8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Операторы, аппаратчики, машинисты и другие рабочие, занятые управлением, эксплуатацией и обслуживанием установок и машин, сборщики изделий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Неквалифицированные работники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effectLst/>
                        </a:rPr>
                        <a:t>Военнослужащие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 flipH="1">
            <a:off x="4427984" y="1290593"/>
            <a:ext cx="427978" cy="15623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6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484" y="1198170"/>
            <a:ext cx="86830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x-none" sz="2000" smtClean="0"/>
              <a:t>проведени</a:t>
            </a:r>
            <a:r>
              <a:rPr lang="ru-RU" sz="2000" dirty="0"/>
              <a:t>е государственных статистических наблюдений</a:t>
            </a:r>
            <a:r>
              <a:rPr lang="x-none" sz="2000"/>
              <a:t>;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x-none" sz="2000"/>
              <a:t>анализ и прогноз показателей в сфере занятости;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анализ и прогноз потребности экономики в кадрах</a:t>
            </a:r>
            <a:r>
              <a:rPr lang="x-none" sz="2000"/>
              <a:t>;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x-none" sz="2000"/>
              <a:t>обеспечение потребностей нанимателей, органов государственного управления в информации о занятиях, должностях служащих, профессиях рабочих;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обеспечение сопоставимости данных по вопросам занятости населения при международном обмене статистической информацией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556" y="652626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Классификатор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используется для решения задач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0" y="1052736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kcy;&amp;acy;&amp;rcy;&amp;tcy;&amp;icy;&amp;ncy;&amp;kcy;&amp;icy; &amp;dcy;&amp;lcy;&amp;yacy; &amp;pcy;&amp;rcy;&amp;iecy;&amp;zcy;&amp;iecy;&amp;ncy;&amp;tcy;&amp;acy;&amp;tscy;&amp;icy;&amp;jcy; powerpoint &amp;chcy;&amp;iecy;&amp;lcy;&amp;ocy;&amp;vcy;&amp;iecy;&amp;chcy;&amp;k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75630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79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72936324"/>
              </p:ext>
            </p:extLst>
          </p:nvPr>
        </p:nvGraphicFramePr>
        <p:xfrm>
          <a:off x="251520" y="1340768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84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Признаки классификации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/>
              <a:t>высокая степень совпадения занятий по двум </a:t>
            </a:r>
            <a:r>
              <a:rPr lang="ru-RU" sz="2000" dirty="0" smtClean="0"/>
              <a:t>параметрам: специализация навыков и уровень навыков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196752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85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88638" y="1052736"/>
            <a:ext cx="8640960" cy="936000"/>
            <a:chOff x="-45692" y="0"/>
            <a:chExt cx="8640960" cy="936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45692" y="0"/>
              <a:ext cx="8640960" cy="936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5692" y="45692"/>
              <a:ext cx="8549576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Для целей ОКЗ</a:t>
              </a:r>
              <a:endParaRPr lang="ru-RU" sz="24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38200" y="1772816"/>
            <a:ext cx="8640960" cy="1490400"/>
            <a:chOff x="0" y="1006156"/>
            <a:chExt cx="8640960" cy="14904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006156"/>
              <a:ext cx="8640960" cy="1490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1006156"/>
              <a:ext cx="8640960" cy="149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50" tIns="40640" rIns="227584" bIns="40640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2500" kern="1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38200" y="2132856"/>
            <a:ext cx="8640960" cy="1625846"/>
            <a:chOff x="0" y="1006156"/>
            <a:chExt cx="8640960" cy="188018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006156"/>
              <a:ext cx="8640960" cy="1490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1395942"/>
              <a:ext cx="8640960" cy="149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4350" tIns="40640" rIns="227584" bIns="40640" numCol="1" spcCol="1270" anchor="t" anchorCtr="0">
              <a:noAutofit/>
            </a:bodyPr>
            <a:lstStyle/>
            <a:p>
              <a:pPr marL="0" lvl="1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800" dirty="0"/>
                <a:t>понятие </a:t>
              </a:r>
              <a:r>
                <a:rPr lang="ru-RU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навыки</a:t>
              </a:r>
              <a:r>
                <a:rPr lang="ru-RU" sz="2800" dirty="0"/>
                <a:t> определено как способность работника выполнять конкретные задачи и обязанности в рамках конкретной работы</a:t>
              </a:r>
              <a:endParaRPr lang="ru-RU" sz="2500" kern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00" y="4581128"/>
            <a:ext cx="37528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73488"/>
            <a:ext cx="20288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8409" y="4581128"/>
            <a:ext cx="19907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18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57" y="548680"/>
            <a:ext cx="765150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18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" y="870736"/>
            <a:ext cx="9110996" cy="442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804977" y="3836647"/>
            <a:ext cx="679524" cy="24585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368" y="3237505"/>
            <a:ext cx="5556745" cy="3456384"/>
          </a:xfrm>
          <a:prstGeom prst="rect">
            <a:avLst/>
          </a:prstGeom>
          <a:ln w="38100"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cxnSp>
        <p:nvCxnSpPr>
          <p:cNvPr id="5129" name="Прямая соединительная линия 5128"/>
          <p:cNvCxnSpPr>
            <a:stCxn id="5" idx="3"/>
          </p:cNvCxnSpPr>
          <p:nvPr/>
        </p:nvCxnSpPr>
        <p:spPr>
          <a:xfrm>
            <a:off x="904491" y="4046494"/>
            <a:ext cx="2261877" cy="26473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Прямая соединительная линия 5130"/>
          <p:cNvCxnSpPr/>
          <p:nvPr/>
        </p:nvCxnSpPr>
        <p:spPr>
          <a:xfrm flipV="1">
            <a:off x="1043608" y="3237505"/>
            <a:ext cx="2122760" cy="5991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2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33" y="476672"/>
            <a:ext cx="77819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676650"/>
            <a:ext cx="70294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22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41" y="764704"/>
            <a:ext cx="7776863" cy="587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4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1 января 2018 года </a:t>
            </a:r>
            <a:r>
              <a:rPr lang="ru-RU" sz="2800" dirty="0" smtClean="0"/>
              <a:t>вступило </a:t>
            </a:r>
            <a:r>
              <a:rPr lang="ru-RU" sz="2800" dirty="0"/>
              <a:t>в силу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постановление Министерства труда и социальной защиты Республики Беларусь № 33 от  24.07.2017 </a:t>
            </a:r>
            <a:r>
              <a:rPr lang="ru-RU" sz="2800" dirty="0"/>
              <a:t>«Об утверждении Общегосударственного классификатора Республики Беларусь». </a:t>
            </a:r>
          </a:p>
        </p:txBody>
      </p:sp>
    </p:spTree>
    <p:extLst>
      <p:ext uri="{BB962C8B-B14F-4D97-AF65-F5344CB8AC3E}">
        <p14:creationId xmlns:p14="http://schemas.microsoft.com/office/powerpoint/2010/main" xmlns="" val="26454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14" y="1457131"/>
            <a:ext cx="7992888" cy="341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7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9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Структурные </a:t>
            </a:r>
            <a:r>
              <a:rPr lang="ru-RU" sz="2200" dirty="0" smtClean="0"/>
              <a:t>элементы, включенные в таблицы 2–9, положены </a:t>
            </a:r>
            <a:r>
              <a:rPr lang="ru-RU" sz="2200" b="1" dirty="0" smtClean="0"/>
              <a:t>в основу формирования полного кода </a:t>
            </a:r>
            <a:r>
              <a:rPr lang="ru-RU" sz="2200" dirty="0" smtClean="0"/>
              <a:t>должности служащего (профессии рабочего). </a:t>
            </a:r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Состав </a:t>
            </a:r>
            <a:r>
              <a:rPr lang="ru-RU" sz="2200" dirty="0" smtClean="0"/>
              <a:t>структурных элементов полного кода должности служащего (профессии рабочего) определяется пользователем в соответствии со спецификой конкретных задач, решаемых с помощью данного классификатора</a:t>
            </a:r>
            <a:r>
              <a:rPr lang="ru-RU" sz="2200" dirty="0" smtClean="0"/>
              <a:t>.</a:t>
            </a:r>
          </a:p>
          <a:p>
            <a:pPr algn="just"/>
            <a:endParaRPr lang="ru-RU" b="1" dirty="0" smtClean="0"/>
          </a:p>
          <a:p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0888" t="29504" r="24496" b="33296"/>
          <a:stretch>
            <a:fillRect/>
          </a:stretch>
        </p:blipFill>
        <p:spPr bwMode="auto">
          <a:xfrm>
            <a:off x="611560" y="1916832"/>
            <a:ext cx="808531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908720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Структура </a:t>
            </a:r>
            <a:r>
              <a:rPr lang="ru-RU" sz="2200" b="1" dirty="0" smtClean="0"/>
              <a:t>полного кода должности служащего (профессии рабочего):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171"/>
            <a:ext cx="78771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868" y="4333875"/>
            <a:ext cx="56578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20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26" y="836712"/>
            <a:ext cx="87348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4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2850838"/>
              </p:ext>
            </p:extLst>
          </p:nvPr>
        </p:nvGraphicFramePr>
        <p:xfrm>
          <a:off x="467544" y="689109"/>
          <a:ext cx="8208912" cy="6052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403"/>
                <a:gridCol w="2609098"/>
                <a:gridCol w="506447"/>
                <a:gridCol w="4494964"/>
              </a:tblGrid>
              <a:tr h="424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Код группы занятий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групп занятий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Код группы занятий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групп занятий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82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Высококвалифицированные целители и практики традиционной и нетрадиционной медицины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2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Высококвалифицированные целители и практики традиционной и нетрадиционной медицины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Практикующие парамедики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Практикующие парамедики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4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Преподаватели учреждений образования, реализующие образовательные программы среднего специального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9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Преподаватели средних профессиональных учебных заведений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4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Преподаватели учреждений образования, реализующие образовательные программы профессионально-технического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Преподаватели в средней школе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65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Учителя (воспитатели) учреждений образования, реализующие образовательную программу начального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4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Учителя (преподаватели) учреждений образования, реализующие образовательные программы базового и среднего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4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Воспитатели учреждений образования, реализующие образовательные программы дошкольного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Преподаватели в начальной школе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Преподаватели в дошкольном образовании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2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3129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Бригадиры, не вошедшие в другие начальные группы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9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Целители и практики традиционной и нетрадиционной медицины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9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3230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Целители и практики традиционной и нетрадиционной медицины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Офицеры в действующей армии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Офицеры в действующей армии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0110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Офицеры в действующей армии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Военнослужащие неофицерских званий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Военнослужащие неофицерских званий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0210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Военнослужащие неофицерских званий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Военнослужащие других званий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Военнослужащие других званий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14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0310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Военнослужащие других званий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3888" y="188640"/>
            <a:ext cx="3456384" cy="646331"/>
          </a:xfrm>
          <a:prstGeom prst="rect">
            <a:avLst/>
          </a:prstGeom>
          <a:noFill/>
          <a:effectLst>
            <a:reflection stA="2300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1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40960" cy="17281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Классификация занятий, профессий рабочих и должностей служащих в Республике Беларусь, действующая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 1 января 2018</a:t>
            </a:r>
            <a:r>
              <a:rPr lang="en-US" sz="2400" dirty="0" smtClean="0">
                <a:latin typeface="+mn-lt"/>
              </a:rPr>
              <a:t>: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7992888" cy="3528392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ОКРБ 006-2009 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рабочих и должности служащих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(ОКПД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ОКРБ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014-2007 «Занятия»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ОКЗ)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1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20" y="692696"/>
            <a:ext cx="7992888" cy="50405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Классификация занятий, профессий рабочих и должностей служащих в Республике Беларусь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729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ОКПД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система </a:t>
            </a:r>
            <a:r>
              <a:rPr lang="ru-RU" dirty="0"/>
              <a:t>классификации информации о профессиях рабочих и должностях служащих, содержащейся в соответствующих квалификационных справочниках</a:t>
            </a:r>
            <a:r>
              <a:rPr lang="ru-RU" dirty="0" smtClean="0"/>
              <a:t>: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 smtClean="0"/>
              <a:t>	Едином </a:t>
            </a:r>
            <a:r>
              <a:rPr lang="ru-RU" dirty="0"/>
              <a:t>квалификационном справочнике должностей служащих (ЕКСД</a:t>
            </a:r>
            <a:r>
              <a:rPr lang="ru-RU" dirty="0" smtClean="0"/>
              <a:t>)</a:t>
            </a:r>
            <a:endParaRPr lang="en-US" dirty="0" smtClean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 smtClean="0"/>
              <a:t>	Едином </a:t>
            </a:r>
            <a:r>
              <a:rPr lang="ru-RU" dirty="0"/>
              <a:t>тарифно-квалификационном справочнике работ и профессий рабочих (ЕТКС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1322636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42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662061"/>
            <a:ext cx="7992888" cy="50405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Классификация занятий, профессий рабочих и должностей служащих в Республике Беларусь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1196752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93592" y="1832444"/>
            <a:ext cx="62467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Объекты классификации</a:t>
            </a:r>
            <a:r>
              <a:rPr lang="en-US" sz="1400" b="1" dirty="0" smtClean="0"/>
              <a:t>:</a:t>
            </a:r>
            <a:r>
              <a:rPr lang="ru-RU" sz="1400" b="1" dirty="0" smtClean="0"/>
              <a:t> профессии рабочих и должности</a:t>
            </a:r>
          </a:p>
          <a:p>
            <a:pPr algn="ctr"/>
            <a:r>
              <a:rPr lang="ru-RU" sz="1400" b="1" dirty="0" smtClean="0"/>
              <a:t> служащих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51131" y="2872148"/>
            <a:ext cx="273630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Классификационная группа</a:t>
            </a:r>
            <a:r>
              <a:rPr lang="en-US" sz="1400" dirty="0" smtClean="0"/>
              <a:t>:</a:t>
            </a:r>
            <a:r>
              <a:rPr lang="ru-RU" sz="1400" dirty="0" smtClean="0"/>
              <a:t> </a:t>
            </a:r>
            <a:r>
              <a:rPr lang="ru-RU" sz="1400" b="1" dirty="0" smtClean="0"/>
              <a:t>профессии рабочих</a:t>
            </a:r>
          </a:p>
          <a:p>
            <a:pPr algn="ctr"/>
            <a:r>
              <a:rPr lang="ru-RU" sz="1400" dirty="0" smtClean="0"/>
              <a:t>(Таблица 1 ОКПД)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8733" y="2872148"/>
            <a:ext cx="23762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Классификационная группа</a:t>
            </a:r>
            <a:r>
              <a:rPr lang="en-US" sz="1400" dirty="0" smtClean="0"/>
              <a:t>:</a:t>
            </a:r>
            <a:r>
              <a:rPr lang="ru-RU" sz="1400" dirty="0" smtClean="0"/>
              <a:t> </a:t>
            </a:r>
            <a:r>
              <a:rPr lang="ru-RU" sz="1400" b="1" dirty="0" smtClean="0"/>
              <a:t>должности служащих</a:t>
            </a:r>
          </a:p>
          <a:p>
            <a:pPr algn="ctr"/>
            <a:r>
              <a:rPr lang="ru-RU" sz="1400" dirty="0" smtClean="0"/>
              <a:t>(Таблица 9 ОКПД)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68730" y="2872148"/>
            <a:ext cx="2376265" cy="27170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16710" y="3970604"/>
            <a:ext cx="1519585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Руководители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7967" y="4375116"/>
            <a:ext cx="1508328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Специалисты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27967" y="4797152"/>
            <a:ext cx="1508328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Другие служащие</a:t>
            </a:r>
            <a:endParaRPr lang="ru-RU" sz="1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584557" y="2355664"/>
            <a:ext cx="360040" cy="516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27967" y="2355664"/>
            <a:ext cx="495672" cy="516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&amp;Kcy;&amp;acy;&amp;rcy;&amp;tcy;&amp;icy;&amp;ncy;&amp;kcy;&amp;icy; &amp;pcy;&amp;ocy; &amp;zcy;&amp;acy;&amp;pcy;&amp;rcy;&amp;ocy;&amp;scy;&amp;ucy; &amp;kcy;&amp;acy;&amp;rcy;&amp;tcy;&amp;icy;&amp;ncy;&amp;kcy;&amp;icy; &amp;dcy;&amp;lcy;&amp;yacy; &amp;pcy;&amp;rcy;&amp;iecy;&amp;zcy;&amp;iecy;&amp;ncy;&amp;tcy;&amp;acy;&amp;tscy;&amp;icy;&amp;jcy; &amp;chcy;&amp;iecy;&amp;lcy;&amp;ocy;&amp;vcy;&amp;iecy;&amp;chcy;&amp;kcy;&amp;icy; &amp;dcy;&amp;iecy;&amp;ncy;&amp;softcy;&amp;g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88045"/>
            <a:ext cx="3405045" cy="30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108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89965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dirty="0" smtClean="0"/>
              <a:t> </a:t>
            </a:r>
            <a:r>
              <a:rPr lang="en-US" sz="1800" dirty="0" smtClean="0"/>
              <a:t>–</a:t>
            </a:r>
            <a:r>
              <a:rPr lang="ru-RU" sz="1800" dirty="0" smtClean="0"/>
              <a:t> </a:t>
            </a:r>
            <a:r>
              <a:rPr lang="ru-RU" dirty="0" smtClean="0"/>
              <a:t>система </a:t>
            </a:r>
            <a:r>
              <a:rPr lang="ru-RU" dirty="0"/>
              <a:t>классификации </a:t>
            </a:r>
            <a:r>
              <a:rPr lang="ru-RU" dirty="0" smtClean="0"/>
              <a:t>информации </a:t>
            </a:r>
            <a:r>
              <a:rPr lang="ru-RU" dirty="0"/>
              <a:t>о </a:t>
            </a:r>
            <a:r>
              <a:rPr lang="ru-RU" dirty="0" smtClean="0"/>
              <a:t>занятиях (совокупности </a:t>
            </a:r>
            <a:r>
              <a:rPr lang="ru-RU" dirty="0"/>
              <a:t>однородных видов работ, выполняемых </a:t>
            </a:r>
            <a:r>
              <a:rPr lang="ru-RU" dirty="0" smtClean="0"/>
              <a:t>работниками).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134076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992888" cy="50405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Классификация занятий, профессий рабочих и должностей служащих в Республике Беларусь</a:t>
            </a:r>
          </a:p>
        </p:txBody>
      </p:sp>
    </p:spTree>
    <p:extLst>
      <p:ext uri="{BB962C8B-B14F-4D97-AF65-F5344CB8AC3E}">
        <p14:creationId xmlns:p14="http://schemas.microsoft.com/office/powerpoint/2010/main" xmlns="" val="34877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35" y="69269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Классификация занятий в ОКЗ выполнена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иерархической системе с четырьмя уровнями классификации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dirty="0" smtClean="0"/>
              <a:t>(</a:t>
            </a:r>
            <a:r>
              <a:rPr lang="ru-RU" dirty="0"/>
              <a:t>основные группы, подгруппы, малые группы, начальные группы)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85" y="1640500"/>
            <a:ext cx="8572500" cy="5000625"/>
          </a:xfrm>
          <a:prstGeom prst="rect">
            <a:avLst/>
          </a:prstGeom>
        </p:spPr>
      </p:pic>
      <p:pic>
        <p:nvPicPr>
          <p:cNvPr id="307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386" y="4073591"/>
            <a:ext cx="2751807" cy="27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8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170058977"/>
              </p:ext>
            </p:extLst>
          </p:nvPr>
        </p:nvGraphicFramePr>
        <p:xfrm>
          <a:off x="323528" y="260648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407"/>
            <a:ext cx="4668391" cy="6025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6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0152" y="4838457"/>
            <a:ext cx="805032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набор работ, характеризующихся высокой степенью совпадения выполняемых основных задач и </a:t>
            </a:r>
            <a:r>
              <a:rPr lang="ru-RU" sz="2000" dirty="0" smtClean="0"/>
              <a:t>обязанностей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0152" y="2204864"/>
            <a:ext cx="805032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набор задач и обязанностей, которые выполняются или должны выполняться одним лицом, работающим </a:t>
            </a:r>
            <a:r>
              <a:rPr lang="ru-RU" sz="2000" dirty="0" smtClean="0"/>
              <a:t>у нанимателя или самозанятым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020" y="3941541"/>
            <a:ext cx="2808312" cy="92333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Занятие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504" y="1260574"/>
            <a:ext cx="2834828" cy="9461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Работа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6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983</TotalTime>
  <Words>850</Words>
  <Application>Microsoft Office PowerPoint</Application>
  <PresentationFormat>Экран (4:3)</PresentationFormat>
  <Paragraphs>230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Совершенствование классификации занятий, профессий рабочих, должностей служащих в Республике Беларусь</vt:lpstr>
      <vt:lpstr>Слайд 2</vt:lpstr>
      <vt:lpstr>Классификация занятий, профессий рабочих и должностей служащих в Республике Беларусь, действующая до 1 января 2018:</vt:lpstr>
      <vt:lpstr>Классификация занятий, профессий рабочих и должностей служащих в Республике Беларусь</vt:lpstr>
      <vt:lpstr>Классификация занятий, профессий рабочих и должностей служащих в Республике Беларусь</vt:lpstr>
      <vt:lpstr>Классификация занятий, профессий рабочих и должностей служащих в Республике Беларусь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Шиманская</cp:lastModifiedBy>
  <cp:revision>294</cp:revision>
  <cp:lastPrinted>2017-11-16T11:35:26Z</cp:lastPrinted>
  <dcterms:modified xsi:type="dcterms:W3CDTF">2019-02-20T12:38:32Z</dcterms:modified>
</cp:coreProperties>
</file>